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76" r:id="rId3"/>
    <p:sldId id="257" r:id="rId4"/>
    <p:sldId id="271" r:id="rId5"/>
    <p:sldId id="267" r:id="rId6"/>
    <p:sldId id="284" r:id="rId7"/>
    <p:sldId id="278" r:id="rId8"/>
    <p:sldId id="279" r:id="rId9"/>
    <p:sldId id="268" r:id="rId10"/>
    <p:sldId id="280" r:id="rId11"/>
    <p:sldId id="281" r:id="rId12"/>
    <p:sldId id="287" r:id="rId13"/>
    <p:sldId id="288" r:id="rId14"/>
    <p:sldId id="289" r:id="rId15"/>
    <p:sldId id="285" r:id="rId16"/>
    <p:sldId id="283" r:id="rId17"/>
    <p:sldId id="286" r:id="rId18"/>
    <p:sldId id="273" r:id="rId19"/>
  </p:sldIdLst>
  <p:sldSz cx="18288000" cy="10287000"/>
  <p:notesSz cx="6858000" cy="9144000"/>
  <p:embeddedFontLst>
    <p:embeddedFont>
      <p:font typeface="Agrandir Grand" panose="020B0604020202020204" charset="0"/>
      <p:regular r:id="rId21"/>
    </p:embeddedFont>
    <p:embeddedFont>
      <p:font typeface="Arimo" panose="020B0604020202020204" charset="0"/>
      <p:regular r:id="rId22"/>
    </p:embeddedFont>
    <p:embeddedFont>
      <p:font typeface="Gotham" panose="020B0604020202020204" charset="0"/>
      <p:regular r:id="rId23"/>
    </p:embeddedFont>
    <p:embeddedFont>
      <p:font typeface="Gotham Bold" panose="020B0604020202020204" charset="0"/>
      <p:regular r:id="rId24"/>
    </p:embeddedFont>
    <p:embeddedFont>
      <p:font typeface="League Spartan" panose="020B0604020202020204" charset="0"/>
      <p:regular r:id="rId25"/>
    </p:embeddedFont>
    <p:embeddedFont>
      <p:font typeface="Nunito" pitchFamily="2"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2774" autoAdjust="0"/>
  </p:normalViewPr>
  <p:slideViewPr>
    <p:cSldViewPr>
      <p:cViewPr varScale="1">
        <p:scale>
          <a:sx n="40" d="100"/>
          <a:sy n="40" d="100"/>
        </p:scale>
        <p:origin x="1522"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A5E850-FF93-48CB-9D4E-8F7E9F701E65}" type="datetimeFigureOut">
              <a:rPr lang="fr-FR" smtClean="0"/>
              <a:t>09/04/2025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424803-6288-45A8-A7D4-CC2DFAD04916}" type="slidenum">
              <a:rPr lang="fr-FR" smtClean="0"/>
              <a:t>‹N°›</a:t>
            </a:fld>
            <a:endParaRPr lang="fr-FR"/>
          </a:p>
        </p:txBody>
      </p:sp>
    </p:spTree>
    <p:extLst>
      <p:ext uri="{BB962C8B-B14F-4D97-AF65-F5344CB8AC3E}">
        <p14:creationId xmlns:p14="http://schemas.microsoft.com/office/powerpoint/2010/main" val="1210994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8424803-6288-45A8-A7D4-CC2DFAD04916}" type="slidenum">
              <a:rPr lang="fr-FR" smtClean="0"/>
              <a:t>2</a:t>
            </a:fld>
            <a:endParaRPr lang="fr-FR"/>
          </a:p>
        </p:txBody>
      </p:sp>
    </p:spTree>
    <p:extLst>
      <p:ext uri="{BB962C8B-B14F-4D97-AF65-F5344CB8AC3E}">
        <p14:creationId xmlns:p14="http://schemas.microsoft.com/office/powerpoint/2010/main" val="3920995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27C93-A244-68CC-3F6D-9C1CAD278DC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195D5A-7C35-514E-8DBD-78B9E2EF0D5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0A2D9E9-13C3-5E2F-E3AD-482F1C790321}"/>
              </a:ext>
            </a:extLst>
          </p:cNvPr>
          <p:cNvSpPr>
            <a:spLocks noGrp="1"/>
          </p:cNvSpPr>
          <p:nvPr>
            <p:ph type="body" idx="1"/>
          </p:nvPr>
        </p:nvSpPr>
        <p:spPr/>
        <p:txBody>
          <a:bodyPr/>
          <a:lstStyle/>
          <a:p>
            <a:r>
              <a:rPr lang="fr-FR" dirty="0"/>
              <a:t>Voici mon retour d’expérience en tant que chef de projet.</a:t>
            </a:r>
          </a:p>
          <a:p>
            <a:endParaRPr lang="fr-FR" dirty="0"/>
          </a:p>
          <a:p>
            <a:r>
              <a:rPr lang="fr-FR" dirty="0"/>
              <a:t>Au départ, j’étais censé me consacrer entièrement à la gestion, mais j’ai rapidement dû m’impliquer aussi dans la rédaction, ce qui a légèrement réduit mon temps sur la partie organisation pure.</a:t>
            </a:r>
          </a:p>
          <a:p>
            <a:endParaRPr lang="fr-FR" dirty="0"/>
          </a:p>
          <a:p>
            <a:r>
              <a:rPr lang="fr-FR" dirty="0"/>
              <a:t>Côté technique, on avait prévu une répartition équilibrée, mais Manu et Vedat ont naturellement pris le lead, car ils avaient plus d’expérience en électronique et en manipulation des capteurs.</a:t>
            </a:r>
          </a:p>
          <a:p>
            <a:endParaRPr lang="fr-FR" dirty="0"/>
          </a:p>
          <a:p>
            <a:r>
              <a:rPr lang="fr-FR" dirty="0"/>
              <a:t>Sur la partie documentation, Manu nous a rejoints en renfort vers la fin pour accélérer la finalisation.</a:t>
            </a:r>
          </a:p>
          <a:p>
            <a:endParaRPr lang="fr-FR" dirty="0"/>
          </a:p>
          <a:p>
            <a:r>
              <a:rPr lang="fr-FR" dirty="0"/>
              <a:t>Enfin, la planification des tests a été centralisée de mon côté pour éviter les doublons et mieux coordonner les retours.</a:t>
            </a:r>
          </a:p>
          <a:p>
            <a:endParaRPr lang="fr-FR" dirty="0"/>
          </a:p>
          <a:p>
            <a:r>
              <a:rPr lang="fr-FR" dirty="0"/>
              <a:t>Globalement, même si la répartition a évolué, cette flexibilité nous a permis d’être plus efficaces et de tirer le meilleur de chacun.</a:t>
            </a:r>
          </a:p>
          <a:p>
            <a:endParaRPr lang="fr-FR" dirty="0"/>
          </a:p>
          <a:p>
            <a:r>
              <a:rPr lang="fr-FR" dirty="0"/>
              <a:t>Ce projet m’a appris à m’adapter rapidement, à déléguer intelligemment, et surtout à garder une vision globale tout en gérant les imprévus. C’était une vraie expérience de coordination d’équipe sur le terrain.</a:t>
            </a:r>
          </a:p>
        </p:txBody>
      </p:sp>
      <p:sp>
        <p:nvSpPr>
          <p:cNvPr id="4" name="Espace réservé du numéro de diapositive 3">
            <a:extLst>
              <a:ext uri="{FF2B5EF4-FFF2-40B4-BE49-F238E27FC236}">
                <a16:creationId xmlns:a16="http://schemas.microsoft.com/office/drawing/2014/main" id="{141EFBB8-147D-9542-45E0-9BE843972118}"/>
              </a:ext>
            </a:extLst>
          </p:cNvPr>
          <p:cNvSpPr>
            <a:spLocks noGrp="1"/>
          </p:cNvSpPr>
          <p:nvPr>
            <p:ph type="sldNum" sz="quarter" idx="5"/>
          </p:nvPr>
        </p:nvSpPr>
        <p:spPr/>
        <p:txBody>
          <a:bodyPr/>
          <a:lstStyle/>
          <a:p>
            <a:fld id="{58424803-6288-45A8-A7D4-CC2DFAD04916}" type="slidenum">
              <a:rPr lang="fr-FR" smtClean="0"/>
              <a:t>13</a:t>
            </a:fld>
            <a:endParaRPr lang="fr-FR"/>
          </a:p>
        </p:txBody>
      </p:sp>
    </p:spTree>
    <p:extLst>
      <p:ext uri="{BB962C8B-B14F-4D97-AF65-F5344CB8AC3E}">
        <p14:creationId xmlns:p14="http://schemas.microsoft.com/office/powerpoint/2010/main" val="87853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28434-93DE-8498-7F28-62139D1A814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B7058BC-5DC2-3383-4D61-9ED46945E92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2DB98CB-56ED-24BB-CB67-DEFC07DAF0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Expliquer : </a:t>
            </a:r>
            <a:r>
              <a:rPr lang="fr-FR" sz="2000" b="1" i="0" u="none" strike="noStrike" dirty="0">
                <a:solidFill>
                  <a:srgbClr val="000000"/>
                </a:solidFill>
                <a:effectLst/>
                <a:latin typeface="Times New Roman" panose="02020603050405020304" pitchFamily="18" charset="0"/>
              </a:rPr>
              <a:t>Comment ces outils ont aidé à structurer le travail ?</a:t>
            </a:r>
          </a:p>
          <a:p>
            <a:pPr marL="0" lvl="0" indent="0" algn="l" rtl="0">
              <a:spcBef>
                <a:spcPts val="0"/>
              </a:spcBef>
              <a:spcAft>
                <a:spcPts val="0"/>
              </a:spcAft>
              <a:buNone/>
            </a:pPr>
            <a:br>
              <a:rPr lang="fr-FR" dirty="0"/>
            </a:br>
            <a:r>
              <a:rPr lang="fr-FR" dirty="0"/>
              <a:t>L’utilisation d’outils adaptés a permis de structurer efficacement le travail et d’assurer un suivi rigoureux de l’avancement du projet. </a:t>
            </a:r>
            <a:r>
              <a:rPr lang="fr-FR" b="1" dirty="0"/>
              <a:t>Discord</a:t>
            </a:r>
            <a:r>
              <a:rPr lang="fr-FR" dirty="0"/>
              <a:t> a facilité la communication rapide entre les membres de l’équipe, permettant un échange fluide d’informations et de fichiers. </a:t>
            </a:r>
            <a:r>
              <a:rPr lang="fr-FR" b="1" dirty="0"/>
              <a:t>GitHub</a:t>
            </a:r>
            <a:r>
              <a:rPr lang="fr-FR" dirty="0"/>
              <a:t> a servi à la gestion du code et à la collaboration technique, en centralisant les contributions et en assurant un suivi des modifications. Enfin, </a:t>
            </a:r>
            <a:r>
              <a:rPr lang="fr-FR" b="1" dirty="0" err="1"/>
              <a:t>GanttProject</a:t>
            </a:r>
            <a:r>
              <a:rPr lang="fr-FR" dirty="0"/>
              <a:t> a permis de planifier le projet en détaillant les différentes étapes, en définissant les délais et en suivant l’évolution des tâches à accomplir. Grâce à ces outils, nous avons pu organiser nos échanges, optimiser la répartition des responsabilités et respecter les échéances fixées.</a:t>
            </a:r>
          </a:p>
          <a:p>
            <a:endParaRPr lang="fr-FR" dirty="0"/>
          </a:p>
        </p:txBody>
      </p:sp>
      <p:sp>
        <p:nvSpPr>
          <p:cNvPr id="4" name="Espace réservé du numéro de diapositive 3">
            <a:extLst>
              <a:ext uri="{FF2B5EF4-FFF2-40B4-BE49-F238E27FC236}">
                <a16:creationId xmlns:a16="http://schemas.microsoft.com/office/drawing/2014/main" id="{345B054B-B048-75EF-4744-E67D374F47B3}"/>
              </a:ext>
            </a:extLst>
          </p:cNvPr>
          <p:cNvSpPr>
            <a:spLocks noGrp="1"/>
          </p:cNvSpPr>
          <p:nvPr>
            <p:ph type="sldNum" sz="quarter" idx="5"/>
          </p:nvPr>
        </p:nvSpPr>
        <p:spPr/>
        <p:txBody>
          <a:bodyPr/>
          <a:lstStyle/>
          <a:p>
            <a:fld id="{58424803-6288-45A8-A7D4-CC2DFAD04916}" type="slidenum">
              <a:rPr lang="fr-FR" smtClean="0"/>
              <a:t>14</a:t>
            </a:fld>
            <a:endParaRPr lang="fr-FR"/>
          </a:p>
        </p:txBody>
      </p:sp>
    </p:spTree>
    <p:extLst>
      <p:ext uri="{BB962C8B-B14F-4D97-AF65-F5344CB8AC3E}">
        <p14:creationId xmlns:p14="http://schemas.microsoft.com/office/powerpoint/2010/main" val="560701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Preciser</a:t>
            </a:r>
            <a:r>
              <a:rPr lang="fr-FR" dirty="0"/>
              <a:t> a l’oral ce qui a moins bien fonctionner </a:t>
            </a:r>
          </a:p>
        </p:txBody>
      </p:sp>
      <p:sp>
        <p:nvSpPr>
          <p:cNvPr id="4" name="Espace réservé du numéro de diapositive 3"/>
          <p:cNvSpPr>
            <a:spLocks noGrp="1"/>
          </p:cNvSpPr>
          <p:nvPr>
            <p:ph type="sldNum" sz="quarter" idx="5"/>
          </p:nvPr>
        </p:nvSpPr>
        <p:spPr/>
        <p:txBody>
          <a:bodyPr/>
          <a:lstStyle/>
          <a:p>
            <a:fld id="{58424803-6288-45A8-A7D4-CC2DFAD04916}" type="slidenum">
              <a:rPr lang="fr-FR" smtClean="0"/>
              <a:t>15</a:t>
            </a:fld>
            <a:endParaRPr lang="fr-FR"/>
          </a:p>
        </p:txBody>
      </p:sp>
    </p:spTree>
    <p:extLst>
      <p:ext uri="{BB962C8B-B14F-4D97-AF65-F5344CB8AC3E}">
        <p14:creationId xmlns:p14="http://schemas.microsoft.com/office/powerpoint/2010/main" val="2618258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Tout d’abord, rappelons que les abeilles réalisent environ 80 % de la pollinisation, essentielle pour la production agricole et notre sécurité alimentaire, et leur activité représente des milliards d’euros chaque année.</a:t>
            </a:r>
          </a:p>
          <a:p>
            <a:endParaRPr lang="fr-FR" dirty="0"/>
          </a:p>
          <a:p>
            <a:r>
              <a:rPr lang="fr-FR" dirty="0"/>
              <a:t>Face aux menaces – pesticides, parasites et changement climatique – leur survie est de plus en plus fragile. </a:t>
            </a:r>
          </a:p>
          <a:p>
            <a:endParaRPr lang="fr-FR" dirty="0"/>
          </a:p>
          <a:p>
            <a:r>
              <a:rPr lang="fr-FR" dirty="0"/>
              <a:t>La surveillance manuelle des ruches est longue et peut manquer les premiers signes de déclin. Une ruche connectée, équipée de capteurs, permet une surveillance continue, facilitant une intervention rapide et limitant les visites physiques qui stressent les abeilles.</a:t>
            </a:r>
          </a:p>
          <a:p>
            <a:endParaRPr lang="fr-FR" dirty="0"/>
          </a:p>
          <a:p>
            <a:r>
              <a:rPr lang="fr-FR" dirty="0"/>
              <a:t>En résumé, ce système améliore notre réactivité face aux problèmes et contribue à préserver ces éléments vitaux pour la pollinisation et l’économie.</a:t>
            </a:r>
          </a:p>
        </p:txBody>
      </p:sp>
      <p:sp>
        <p:nvSpPr>
          <p:cNvPr id="4" name="Espace réservé du numéro de diapositive 3"/>
          <p:cNvSpPr>
            <a:spLocks noGrp="1"/>
          </p:cNvSpPr>
          <p:nvPr>
            <p:ph type="sldNum" sz="quarter" idx="5"/>
          </p:nvPr>
        </p:nvSpPr>
        <p:spPr/>
        <p:txBody>
          <a:bodyPr/>
          <a:lstStyle/>
          <a:p>
            <a:fld id="{58424803-6288-45A8-A7D4-CC2DFAD04916}" type="slidenum">
              <a:rPr lang="fr-FR" smtClean="0"/>
              <a:t>3</a:t>
            </a:fld>
            <a:endParaRPr lang="fr-FR"/>
          </a:p>
        </p:txBody>
      </p:sp>
    </p:spTree>
    <p:extLst>
      <p:ext uri="{BB962C8B-B14F-4D97-AF65-F5344CB8AC3E}">
        <p14:creationId xmlns:p14="http://schemas.microsoft.com/office/powerpoint/2010/main" val="422694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t>Voici les objectifs principaux de notre projet MielTech :</a:t>
            </a:r>
          </a:p>
          <a:p>
            <a:endParaRPr lang="fr-FR" b="0" dirty="0"/>
          </a:p>
          <a:p>
            <a:r>
              <a:rPr lang="fr-FR" b="0" dirty="0"/>
              <a:t>Le but est d'assurer un suivi à distance en temps réel de l’état de la ruche, grâce à des capteurs mesurant la température, l’humidité, le poids et d’autres données critiques.</a:t>
            </a:r>
          </a:p>
          <a:p>
            <a:endParaRPr lang="fr-FR" b="0" dirty="0"/>
          </a:p>
          <a:p>
            <a:r>
              <a:rPr lang="fr-FR" b="0" dirty="0"/>
              <a:t>Ce suivi permet de détecter rapidement toute dérive, comme un essaimage, une chute de température ou un vol, afin de réduire les pertes de colonies.</a:t>
            </a:r>
          </a:p>
          <a:p>
            <a:endParaRPr lang="fr-FR" b="0" dirty="0"/>
          </a:p>
          <a:p>
            <a:r>
              <a:rPr lang="fr-FR" b="0" dirty="0"/>
              <a:t>Nous avons aussi cherché à optimiser l’autonomie du système, grâce au mode </a:t>
            </a:r>
            <a:r>
              <a:rPr lang="fr-FR" b="0" dirty="0" err="1"/>
              <a:t>deep</a:t>
            </a:r>
            <a:r>
              <a:rPr lang="fr-FR" b="0" dirty="0"/>
              <a:t> sleep, pour garantir une surveillance continue sans intervention fréquente.</a:t>
            </a:r>
          </a:p>
          <a:p>
            <a:endParaRPr lang="fr-FR" b="0" dirty="0"/>
          </a:p>
          <a:p>
            <a:r>
              <a:rPr lang="fr-FR" b="0" dirty="0"/>
              <a:t>Enfin, nous avons voulu rendre la solution accessible et facilement adoptable par d’autres apiculteurs, en la rendant open-source et simple à installer.</a:t>
            </a:r>
          </a:p>
          <a:p>
            <a:endParaRPr lang="fr-FR" b="0" dirty="0"/>
          </a:p>
          <a:p>
            <a:r>
              <a:rPr lang="fr-FR" b="1" dirty="0"/>
              <a:t>Notre projet vise à surveiller la ruche à distance, en temps réel, pour agir dès qu’un problème est détecté. L’objectif est de réduire les pertes de colonies, d’améliorer le confort de l’apiculteur, et de proposer une solution autonome, ouverte et facile à adopter.</a:t>
            </a:r>
          </a:p>
          <a:p>
            <a:endParaRPr lang="fr-FR" b="0" dirty="0"/>
          </a:p>
        </p:txBody>
      </p:sp>
      <p:sp>
        <p:nvSpPr>
          <p:cNvPr id="4" name="Espace réservé du numéro de diapositive 3"/>
          <p:cNvSpPr>
            <a:spLocks noGrp="1"/>
          </p:cNvSpPr>
          <p:nvPr>
            <p:ph type="sldNum" sz="quarter" idx="5"/>
          </p:nvPr>
        </p:nvSpPr>
        <p:spPr/>
        <p:txBody>
          <a:bodyPr/>
          <a:lstStyle/>
          <a:p>
            <a:fld id="{58424803-6288-45A8-A7D4-CC2DFAD04916}" type="slidenum">
              <a:rPr lang="fr-FR" smtClean="0"/>
              <a:t>4</a:t>
            </a:fld>
            <a:endParaRPr lang="fr-FR"/>
          </a:p>
        </p:txBody>
      </p:sp>
    </p:spTree>
    <p:extLst>
      <p:ext uri="{BB962C8B-B14F-4D97-AF65-F5344CB8AC3E}">
        <p14:creationId xmlns:p14="http://schemas.microsoft.com/office/powerpoint/2010/main" val="2876154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8424803-6288-45A8-A7D4-CC2DFAD04916}" type="slidenum">
              <a:rPr lang="fr-FR" smtClean="0"/>
              <a:t>5</a:t>
            </a:fld>
            <a:endParaRPr lang="fr-FR"/>
          </a:p>
        </p:txBody>
      </p:sp>
    </p:spTree>
    <p:extLst>
      <p:ext uri="{BB962C8B-B14F-4D97-AF65-F5344CB8AC3E}">
        <p14:creationId xmlns:p14="http://schemas.microsoft.com/office/powerpoint/2010/main" val="1344401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None/>
            </a:pPr>
            <a:endParaRPr lang="fr-FR" dirty="0"/>
          </a:p>
          <a:p>
            <a:pPr>
              <a:buFont typeface="Arial" panose="020B0604020202020204" pitchFamily="34" charset="0"/>
              <a:buChar char="•"/>
            </a:pPr>
            <a:r>
              <a:rPr lang="fr-FR" dirty="0"/>
              <a:t>J'ai intégré le mode "</a:t>
            </a:r>
            <a:r>
              <a:rPr lang="fr-FR" dirty="0" err="1"/>
              <a:t>deep</a:t>
            </a:r>
            <a:r>
              <a:rPr lang="fr-FR" dirty="0"/>
              <a:t> </a:t>
            </a:r>
            <a:r>
              <a:rPr lang="fr-FR" dirty="0" err="1"/>
              <a:t>sleep</a:t>
            </a:r>
            <a:r>
              <a:rPr lang="fr-FR" dirty="0"/>
              <a:t>" pour mettre la carte en veille entre chaque cycle, ce qui réduit la consommation d’énergie globale.</a:t>
            </a:r>
          </a:p>
          <a:p>
            <a:pPr>
              <a:buFont typeface="Arial" panose="020B0604020202020204" pitchFamily="34" charset="0"/>
              <a:buNone/>
            </a:pPr>
            <a:endParaRPr lang="fr-FR" dirty="0"/>
          </a:p>
          <a:p>
            <a:pPr>
              <a:buFont typeface="Arial" panose="020B0604020202020204" pitchFamily="34" charset="0"/>
              <a:buChar char="•"/>
            </a:pPr>
            <a:r>
              <a:rPr lang="fr-FR" dirty="0"/>
              <a:t>Un régulateur de courant a été ajouté pour assurer que les capteurs reçoivent une alimentation optimisée.</a:t>
            </a:r>
          </a:p>
          <a:p>
            <a:pPr>
              <a:buFont typeface="Arial" panose="020B0604020202020204" pitchFamily="34" charset="0"/>
              <a:buChar char="•"/>
            </a:pPr>
            <a:endParaRPr lang="fr-FR" dirty="0"/>
          </a:p>
          <a:p>
            <a:pPr>
              <a:buFont typeface="Arial" panose="020B0604020202020204" pitchFamily="34" charset="0"/>
              <a:buChar char="•"/>
            </a:pPr>
            <a:r>
              <a:rPr lang="fr-FR" dirty="0"/>
              <a:t>Nous suivons la consommation réelle pour vérifier que ces optimisations fonctionnent comme prévu.</a:t>
            </a:r>
          </a:p>
          <a:p>
            <a:pPr>
              <a:buFont typeface="Arial" panose="020B0604020202020204" pitchFamily="34" charset="0"/>
              <a:buChar char="•"/>
            </a:pPr>
            <a:endParaRPr lang="fr-FR" dirty="0"/>
          </a:p>
          <a:p>
            <a:pPr>
              <a:buFont typeface="Arial" panose="020B0604020202020204" pitchFamily="34" charset="0"/>
              <a:buChar char="•"/>
            </a:pPr>
            <a:r>
              <a:rPr lang="fr-FR" dirty="0"/>
              <a:t>La fréquence des mesures et la gestion de la mise en veille ont été ajustées pour trouver le meilleur compromis entre réactivité et économie d'énergie.</a:t>
            </a:r>
          </a:p>
          <a:p>
            <a:pPr>
              <a:buFont typeface="Arial" panose="020B0604020202020204" pitchFamily="34" charset="0"/>
              <a:buChar char="•"/>
            </a:pPr>
            <a:endParaRPr lang="fr-FR" dirty="0"/>
          </a:p>
          <a:p>
            <a:pPr>
              <a:buFont typeface="Arial" panose="020B0604020202020204" pitchFamily="34" charset="0"/>
              <a:buChar char="•"/>
            </a:pPr>
            <a:r>
              <a:rPr lang="fr-FR" dirty="0"/>
              <a:t>Ces améliorations nous permettent d’augmenter significativement l’autonomie du système sur batterie.</a:t>
            </a:r>
          </a:p>
          <a:p>
            <a:endParaRPr lang="fr-FR" dirty="0"/>
          </a:p>
        </p:txBody>
      </p:sp>
      <p:sp>
        <p:nvSpPr>
          <p:cNvPr id="4" name="Espace réservé du numéro de diapositive 3"/>
          <p:cNvSpPr>
            <a:spLocks noGrp="1"/>
          </p:cNvSpPr>
          <p:nvPr>
            <p:ph type="sldNum" sz="quarter" idx="5"/>
          </p:nvPr>
        </p:nvSpPr>
        <p:spPr/>
        <p:txBody>
          <a:bodyPr/>
          <a:lstStyle/>
          <a:p>
            <a:fld id="{58424803-6288-45A8-A7D4-CC2DFAD04916}" type="slidenum">
              <a:rPr lang="fr-FR" smtClean="0"/>
              <a:t>7</a:t>
            </a:fld>
            <a:endParaRPr lang="fr-FR"/>
          </a:p>
        </p:txBody>
      </p:sp>
    </p:spTree>
    <p:extLst>
      <p:ext uri="{BB962C8B-B14F-4D97-AF65-F5344CB8AC3E}">
        <p14:creationId xmlns:p14="http://schemas.microsoft.com/office/powerpoint/2010/main" val="1104646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None/>
            </a:pPr>
            <a:endParaRPr lang="fr-FR" dirty="0"/>
          </a:p>
          <a:p>
            <a:pPr>
              <a:buFont typeface="Arial" panose="020B0604020202020204" pitchFamily="34" charset="0"/>
              <a:buChar char="•"/>
            </a:pPr>
            <a:r>
              <a:rPr lang="fr-FR" dirty="0"/>
              <a:t>Sur ce graphe, on observe la consommation réelle de notre dispositif mesurée avec l’outil </a:t>
            </a:r>
            <a:r>
              <a:rPr lang="fr-FR" dirty="0" err="1"/>
              <a:t>Otii</a:t>
            </a:r>
            <a:r>
              <a:rPr lang="fr-FR" dirty="0"/>
              <a:t>.</a:t>
            </a:r>
          </a:p>
          <a:p>
            <a:pPr>
              <a:buFont typeface="Arial" panose="020B0604020202020204" pitchFamily="34" charset="0"/>
              <a:buChar char="•"/>
            </a:pPr>
            <a:endParaRPr lang="fr-FR" dirty="0"/>
          </a:p>
          <a:p>
            <a:pPr>
              <a:buFont typeface="Arial" panose="020B0604020202020204" pitchFamily="34" charset="0"/>
              <a:buChar char="•"/>
            </a:pPr>
            <a:r>
              <a:rPr lang="fr-FR" dirty="0"/>
              <a:t>Les pics de courant correspondent aux phases d’activité, comme la mesure des capteurs et l’envoi des données via LoRa.</a:t>
            </a:r>
          </a:p>
          <a:p>
            <a:pPr>
              <a:buFont typeface="Arial" panose="020B0604020202020204" pitchFamily="34" charset="0"/>
              <a:buChar char="•"/>
            </a:pPr>
            <a:endParaRPr lang="fr-FR" dirty="0"/>
          </a:p>
          <a:p>
            <a:pPr>
              <a:buFont typeface="Arial" panose="020B0604020202020204" pitchFamily="34" charset="0"/>
              <a:buChar char="•"/>
            </a:pPr>
            <a:r>
              <a:rPr lang="fr-FR" dirty="0"/>
              <a:t>En mode </a:t>
            </a:r>
            <a:r>
              <a:rPr lang="fr-FR" dirty="0" err="1"/>
              <a:t>deep</a:t>
            </a:r>
            <a:r>
              <a:rPr lang="fr-FR" dirty="0"/>
              <a:t> </a:t>
            </a:r>
            <a:r>
              <a:rPr lang="fr-FR" dirty="0" err="1"/>
              <a:t>sleep</a:t>
            </a:r>
            <a:r>
              <a:rPr lang="fr-FR" dirty="0"/>
              <a:t>, la consommation reste très basse la majeure partie du temps.</a:t>
            </a:r>
          </a:p>
          <a:p>
            <a:pPr>
              <a:buFont typeface="Arial" panose="020B0604020202020204" pitchFamily="34" charset="0"/>
              <a:buChar char="•"/>
            </a:pPr>
            <a:endParaRPr lang="fr-FR" dirty="0"/>
          </a:p>
          <a:p>
            <a:pPr>
              <a:buFont typeface="Arial" panose="020B0604020202020204" pitchFamily="34" charset="0"/>
              <a:buChar char="•"/>
            </a:pPr>
            <a:r>
              <a:rPr lang="fr-FR" dirty="0"/>
              <a:t>Cette analyse nous aide à estimer la durée de vie sur batterie.</a:t>
            </a:r>
          </a:p>
          <a:p>
            <a:pPr>
              <a:buFont typeface="Arial" panose="020B0604020202020204" pitchFamily="34" charset="0"/>
              <a:buChar char="•"/>
            </a:pPr>
            <a:endParaRPr lang="fr-FR" dirty="0"/>
          </a:p>
          <a:p>
            <a:pPr>
              <a:buFont typeface="Arial" panose="020B0604020202020204" pitchFamily="34" charset="0"/>
              <a:buChar char="•"/>
            </a:pPr>
            <a:r>
              <a:rPr lang="fr-FR" dirty="0"/>
              <a:t>Ici, les projections indiquent jusqu’à 36 jours d’autonomie selon le profil de fonctionnement choisi.</a:t>
            </a:r>
          </a:p>
          <a:p>
            <a:endParaRPr lang="fr-FR" dirty="0"/>
          </a:p>
        </p:txBody>
      </p:sp>
      <p:sp>
        <p:nvSpPr>
          <p:cNvPr id="4" name="Espace réservé du numéro de diapositive 3"/>
          <p:cNvSpPr>
            <a:spLocks noGrp="1"/>
          </p:cNvSpPr>
          <p:nvPr>
            <p:ph type="sldNum" sz="quarter" idx="5"/>
          </p:nvPr>
        </p:nvSpPr>
        <p:spPr/>
        <p:txBody>
          <a:bodyPr/>
          <a:lstStyle/>
          <a:p>
            <a:fld id="{58424803-6288-45A8-A7D4-CC2DFAD04916}" type="slidenum">
              <a:rPr lang="fr-FR" smtClean="0"/>
              <a:t>8</a:t>
            </a:fld>
            <a:endParaRPr lang="fr-FR"/>
          </a:p>
        </p:txBody>
      </p:sp>
    </p:spTree>
    <p:extLst>
      <p:ext uri="{BB962C8B-B14F-4D97-AF65-F5344CB8AC3E}">
        <p14:creationId xmlns:p14="http://schemas.microsoft.com/office/powerpoint/2010/main" val="689713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None/>
            </a:pPr>
            <a:endParaRPr lang="fr-FR" dirty="0"/>
          </a:p>
          <a:p>
            <a:pPr>
              <a:buFont typeface="Arial" panose="020B0604020202020204" pitchFamily="34" charset="0"/>
              <a:buChar char="•"/>
            </a:pPr>
            <a:r>
              <a:rPr lang="fr-FR" dirty="0"/>
              <a:t>La plateforme BEEP nous permet de visualiser toutes les mesures en temps réel.</a:t>
            </a:r>
          </a:p>
          <a:p>
            <a:pPr>
              <a:buFont typeface="Arial" panose="020B0604020202020204" pitchFamily="34" charset="0"/>
              <a:buChar char="•"/>
            </a:pPr>
            <a:endParaRPr lang="fr-FR" dirty="0"/>
          </a:p>
          <a:p>
            <a:pPr>
              <a:buFont typeface="Arial" panose="020B0604020202020204" pitchFamily="34" charset="0"/>
              <a:buChar char="•"/>
            </a:pPr>
            <a:r>
              <a:rPr lang="fr-FR" dirty="0"/>
              <a:t>Les graphiques présentent les évolutions de température, d’humidité et de poids de la ruche.</a:t>
            </a:r>
          </a:p>
          <a:p>
            <a:pPr>
              <a:buFont typeface="Arial" panose="020B0604020202020204" pitchFamily="34" charset="0"/>
              <a:buChar char="•"/>
            </a:pPr>
            <a:endParaRPr lang="fr-FR" dirty="0"/>
          </a:p>
          <a:p>
            <a:pPr>
              <a:buFont typeface="Arial" panose="020B0604020202020204" pitchFamily="34" charset="0"/>
              <a:buChar char="•"/>
            </a:pPr>
            <a:r>
              <a:rPr lang="fr-FR" dirty="0"/>
              <a:t>Nous pouvons également suivre l’état de la batterie et repérer toute anomalie.</a:t>
            </a:r>
          </a:p>
          <a:p>
            <a:pPr>
              <a:buFont typeface="Arial" panose="020B0604020202020204" pitchFamily="34" charset="0"/>
              <a:buChar char="•"/>
            </a:pPr>
            <a:endParaRPr lang="fr-FR" dirty="0"/>
          </a:p>
          <a:p>
            <a:pPr>
              <a:buFont typeface="Arial" panose="020B0604020202020204" pitchFamily="34" charset="0"/>
              <a:buChar char="•"/>
            </a:pPr>
            <a:r>
              <a:rPr lang="fr-FR" dirty="0"/>
              <a:t>Cette interface nous donne une vue d’ensemble de la santé et des conditions de la ruche.</a:t>
            </a:r>
          </a:p>
          <a:p>
            <a:endParaRPr lang="fr-FR" dirty="0"/>
          </a:p>
        </p:txBody>
      </p:sp>
      <p:sp>
        <p:nvSpPr>
          <p:cNvPr id="4" name="Espace réservé du numéro de diapositive 3"/>
          <p:cNvSpPr>
            <a:spLocks noGrp="1"/>
          </p:cNvSpPr>
          <p:nvPr>
            <p:ph type="sldNum" sz="quarter" idx="5"/>
          </p:nvPr>
        </p:nvSpPr>
        <p:spPr/>
        <p:txBody>
          <a:bodyPr/>
          <a:lstStyle/>
          <a:p>
            <a:fld id="{58424803-6288-45A8-A7D4-CC2DFAD04916}" type="slidenum">
              <a:rPr lang="fr-FR" smtClean="0"/>
              <a:t>10</a:t>
            </a:fld>
            <a:endParaRPr lang="fr-FR"/>
          </a:p>
        </p:txBody>
      </p:sp>
    </p:spTree>
    <p:extLst>
      <p:ext uri="{BB962C8B-B14F-4D97-AF65-F5344CB8AC3E}">
        <p14:creationId xmlns:p14="http://schemas.microsoft.com/office/powerpoint/2010/main" val="1940993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None/>
            </a:pPr>
            <a:r>
              <a:rPr lang="fr-FR" dirty="0"/>
              <a:t>Sur ce slide, vous voyez plusieurs graphiques :</a:t>
            </a:r>
          </a:p>
          <a:p>
            <a:pPr lvl="1">
              <a:buFont typeface="Arial" panose="020B0604020202020204" pitchFamily="34" charset="0"/>
              <a:buChar char="•"/>
            </a:pPr>
            <a:r>
              <a:rPr lang="fr-FR" dirty="0"/>
              <a:t> Le poids de la ruche</a:t>
            </a:r>
          </a:p>
          <a:p>
            <a:pPr lvl="1">
              <a:buFont typeface="Arial" panose="020B0604020202020204" pitchFamily="34" charset="0"/>
              <a:buChar char="•"/>
            </a:pPr>
            <a:r>
              <a:rPr lang="fr-FR" dirty="0"/>
              <a:t> La température intérieure</a:t>
            </a:r>
          </a:p>
          <a:p>
            <a:pPr lvl="1">
              <a:buFont typeface="Arial" panose="020B0604020202020204" pitchFamily="34" charset="0"/>
              <a:buChar char="•"/>
            </a:pPr>
            <a:r>
              <a:rPr lang="fr-FR" dirty="0"/>
              <a:t> La température extérieure</a:t>
            </a:r>
          </a:p>
          <a:p>
            <a:pPr lvl="1">
              <a:buFont typeface="Arial" panose="020B0604020202020204" pitchFamily="34" charset="0"/>
              <a:buChar char="•"/>
            </a:pPr>
            <a:r>
              <a:rPr lang="fr-FR" dirty="0"/>
              <a:t> La tension de </a:t>
            </a:r>
            <a:r>
              <a:rPr lang="fr-FR"/>
              <a:t>la batterie</a:t>
            </a:r>
          </a:p>
          <a:p>
            <a:pPr lvl="1">
              <a:buFont typeface="Arial" panose="020B0604020202020204" pitchFamily="34" charset="0"/>
              <a:buChar char="•"/>
            </a:pPr>
            <a:endParaRPr lang="fr-FR" dirty="0"/>
          </a:p>
          <a:p>
            <a:pPr marL="171450" indent="-171450">
              <a:buFont typeface="Arial" panose="020B0604020202020204" pitchFamily="34" charset="0"/>
              <a:buChar char="•"/>
            </a:pPr>
            <a:r>
              <a:rPr lang="fr-FR" dirty="0"/>
              <a:t>Ces données sont mises à jour en continu, permettant de vérifier rapidement l’état de la ruche et de repérer toute anomalie.</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Une baisse soudaine du poids peut indiquer un essaimage.</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Une baisse de la tension de la batterie signale qu'il faut penser à recharger ou remplacer l’alimentation.</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La plateforme BEEP offre ainsi une vue d’ensemble claire et précise de l’état de la ruche.</a:t>
            </a:r>
          </a:p>
        </p:txBody>
      </p:sp>
      <p:sp>
        <p:nvSpPr>
          <p:cNvPr id="4" name="Espace réservé du numéro de diapositive 3"/>
          <p:cNvSpPr>
            <a:spLocks noGrp="1"/>
          </p:cNvSpPr>
          <p:nvPr>
            <p:ph type="sldNum" sz="quarter" idx="5"/>
          </p:nvPr>
        </p:nvSpPr>
        <p:spPr/>
        <p:txBody>
          <a:bodyPr/>
          <a:lstStyle/>
          <a:p>
            <a:fld id="{58424803-6288-45A8-A7D4-CC2DFAD04916}" type="slidenum">
              <a:rPr lang="fr-FR" smtClean="0"/>
              <a:t>11</a:t>
            </a:fld>
            <a:endParaRPr lang="fr-FR"/>
          </a:p>
        </p:txBody>
      </p:sp>
    </p:spTree>
    <p:extLst>
      <p:ext uri="{BB962C8B-B14F-4D97-AF65-F5344CB8AC3E}">
        <p14:creationId xmlns:p14="http://schemas.microsoft.com/office/powerpoint/2010/main" val="280300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un aperçu de notre organisation tout au long du projet.</a:t>
            </a:r>
          </a:p>
          <a:p>
            <a:endParaRPr lang="fr-FR" dirty="0"/>
          </a:p>
          <a:p>
            <a:r>
              <a:rPr lang="fr-FR" dirty="0"/>
              <a:t>À gauche, vous voyez la répartition par type de tâche : la majorité du travail a été technique, notamment pour le développement des capteurs, du prototype et de la communication LoRa. </a:t>
            </a:r>
          </a:p>
          <a:p>
            <a:endParaRPr lang="fr-FR" dirty="0"/>
          </a:p>
          <a:p>
            <a:r>
              <a:rPr lang="fr-FR" dirty="0"/>
              <a:t>La gestion de projet a aussi été un point clé, avec une attention particulière portée à la planification, la coordination de l’équipe et le respect des délais.</a:t>
            </a:r>
          </a:p>
          <a:p>
            <a:endParaRPr lang="fr-FR" dirty="0"/>
          </a:p>
          <a:p>
            <a:r>
              <a:rPr lang="fr-FR" dirty="0"/>
              <a:t>À droite, on voit qui a fait quoi. On remarque que Manu et Vedat ont beaucoup contribué sur la partie technique, Enes a eu un rôle équilibré entre technique et documentation, et moi, j’ai surtout assuré la gestion de projet, tout en participant à la rédaction et à l’intégration du livrable final.</a:t>
            </a:r>
          </a:p>
          <a:p>
            <a:endParaRPr lang="fr-FR" dirty="0"/>
          </a:p>
          <a:p>
            <a:r>
              <a:rPr lang="fr-FR" b="0" dirty="0"/>
              <a:t>Ce fonctionnement structuré nous a permis de mener à bien 100 % du projet, dans les délais, avec une vraie complémentarité dans l’équipe.</a:t>
            </a:r>
          </a:p>
          <a:p>
            <a:endParaRPr lang="fr-FR" dirty="0"/>
          </a:p>
        </p:txBody>
      </p:sp>
      <p:sp>
        <p:nvSpPr>
          <p:cNvPr id="4" name="Espace réservé du numéro de diapositive 3"/>
          <p:cNvSpPr>
            <a:spLocks noGrp="1"/>
          </p:cNvSpPr>
          <p:nvPr>
            <p:ph type="sldNum" sz="quarter" idx="5"/>
          </p:nvPr>
        </p:nvSpPr>
        <p:spPr/>
        <p:txBody>
          <a:bodyPr/>
          <a:lstStyle/>
          <a:p>
            <a:fld id="{58424803-6288-45A8-A7D4-CC2DFAD04916}" type="slidenum">
              <a:rPr lang="fr-FR" smtClean="0"/>
              <a:t>12</a:t>
            </a:fld>
            <a:endParaRPr lang="fr-FR"/>
          </a:p>
        </p:txBody>
      </p:sp>
    </p:spTree>
    <p:extLst>
      <p:ext uri="{BB962C8B-B14F-4D97-AF65-F5344CB8AC3E}">
        <p14:creationId xmlns:p14="http://schemas.microsoft.com/office/powerpoint/2010/main" val="2205056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jpeg"/><Relationship Id="rId7" Type="http://schemas.openxmlformats.org/officeDocument/2006/relationships/image" Target="../media/image24.svg"/><Relationship Id="rId12" Type="http://schemas.openxmlformats.org/officeDocument/2006/relationships/image" Target="../media/image6.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5.png"/><Relationship Id="rId5" Type="http://schemas.openxmlformats.org/officeDocument/2006/relationships/image" Target="../media/image19.svg"/><Relationship Id="rId10" Type="http://schemas.openxmlformats.org/officeDocument/2006/relationships/image" Target="../media/image54.png"/><Relationship Id="rId4" Type="http://schemas.openxmlformats.org/officeDocument/2006/relationships/image" Target="../media/image11.png"/><Relationship Id="rId9" Type="http://schemas.openxmlformats.org/officeDocument/2006/relationships/image" Target="../media/image25.sv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jpeg"/><Relationship Id="rId7" Type="http://schemas.openxmlformats.org/officeDocument/2006/relationships/image" Target="../media/image24.svg"/><Relationship Id="rId12" Type="http://schemas.openxmlformats.org/officeDocument/2006/relationships/image" Target="../media/image6.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5.png"/><Relationship Id="rId5" Type="http://schemas.openxmlformats.org/officeDocument/2006/relationships/image" Target="../media/image19.svg"/><Relationship Id="rId10" Type="http://schemas.openxmlformats.org/officeDocument/2006/relationships/image" Target="../media/image55.png"/><Relationship Id="rId4" Type="http://schemas.openxmlformats.org/officeDocument/2006/relationships/image" Target="../media/image11.png"/><Relationship Id="rId9" Type="http://schemas.openxmlformats.org/officeDocument/2006/relationships/image" Target="../media/image25.sv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6.svg"/><Relationship Id="rId3" Type="http://schemas.openxmlformats.org/officeDocument/2006/relationships/image" Target="../media/image1.jpeg"/><Relationship Id="rId7" Type="http://schemas.openxmlformats.org/officeDocument/2006/relationships/image" Target="../media/image24.svg"/><Relationship Id="rId12"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57.png"/><Relationship Id="rId5" Type="http://schemas.openxmlformats.org/officeDocument/2006/relationships/image" Target="../media/image19.svg"/><Relationship Id="rId10" Type="http://schemas.openxmlformats.org/officeDocument/2006/relationships/image" Target="../media/image56.png"/><Relationship Id="rId4" Type="http://schemas.openxmlformats.org/officeDocument/2006/relationships/image" Target="../media/image11.png"/><Relationship Id="rId9" Type="http://schemas.openxmlformats.org/officeDocument/2006/relationships/image" Target="../media/image25.sv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jpeg"/><Relationship Id="rId7" Type="http://schemas.openxmlformats.org/officeDocument/2006/relationships/image" Target="../media/image24.svg"/><Relationship Id="rId12" Type="http://schemas.openxmlformats.org/officeDocument/2006/relationships/image" Target="../media/image6.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5.png"/><Relationship Id="rId5" Type="http://schemas.openxmlformats.org/officeDocument/2006/relationships/image" Target="../media/image19.svg"/><Relationship Id="rId10" Type="http://schemas.openxmlformats.org/officeDocument/2006/relationships/image" Target="../media/image58.png"/><Relationship Id="rId4" Type="http://schemas.openxmlformats.org/officeDocument/2006/relationships/image" Target="../media/image11.png"/><Relationship Id="rId9" Type="http://schemas.openxmlformats.org/officeDocument/2006/relationships/image" Target="../media/image25.sv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60.png"/><Relationship Id="rId3" Type="http://schemas.openxmlformats.org/officeDocument/2006/relationships/image" Target="../media/image1.jpeg"/><Relationship Id="rId7" Type="http://schemas.openxmlformats.org/officeDocument/2006/relationships/image" Target="../media/image24.svg"/><Relationship Id="rId12"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6.svg"/><Relationship Id="rId5" Type="http://schemas.openxmlformats.org/officeDocument/2006/relationships/image" Target="../media/image19.svg"/><Relationship Id="rId10" Type="http://schemas.openxmlformats.org/officeDocument/2006/relationships/image" Target="../media/image5.png"/><Relationship Id="rId4" Type="http://schemas.openxmlformats.org/officeDocument/2006/relationships/image" Target="../media/image11.png"/><Relationship Id="rId9" Type="http://schemas.openxmlformats.org/officeDocument/2006/relationships/image" Target="../media/image25.svg"/><Relationship Id="rId14" Type="http://schemas.openxmlformats.org/officeDocument/2006/relationships/image" Target="../media/image61.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63.png"/><Relationship Id="rId1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8.svg"/><Relationship Id="rId12" Type="http://schemas.openxmlformats.org/officeDocument/2006/relationships/image" Target="../media/image36.png"/><Relationship Id="rId17" Type="http://schemas.openxmlformats.org/officeDocument/2006/relationships/image" Target="../media/image65.png"/><Relationship Id="rId2" Type="http://schemas.openxmlformats.org/officeDocument/2006/relationships/notesSlide" Target="../notesSlides/notesSlide12.xml"/><Relationship Id="rId16"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62.png"/><Relationship Id="rId5" Type="http://schemas.openxmlformats.org/officeDocument/2006/relationships/image" Target="../media/image12.svg"/><Relationship Id="rId15" Type="http://schemas.openxmlformats.org/officeDocument/2006/relationships/image" Target="../media/image64.jpeg"/><Relationship Id="rId10" Type="http://schemas.openxmlformats.org/officeDocument/2006/relationships/image" Target="../media/image37.png"/><Relationship Id="rId19" Type="http://schemas.openxmlformats.org/officeDocument/2006/relationships/image" Target="../media/image6.svg"/><Relationship Id="rId4" Type="http://schemas.openxmlformats.org/officeDocument/2006/relationships/image" Target="../media/image11.png"/><Relationship Id="rId9" Type="http://schemas.openxmlformats.org/officeDocument/2006/relationships/image" Target="../media/image4.svg"/><Relationship Id="rId1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11.png"/><Relationship Id="rId12" Type="http://schemas.openxmlformats.org/officeDocument/2006/relationships/image" Target="../media/image6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8.svg"/><Relationship Id="rId5" Type="http://schemas.openxmlformats.org/officeDocument/2006/relationships/image" Target="../media/image5.png"/><Relationship Id="rId10" Type="http://schemas.openxmlformats.org/officeDocument/2006/relationships/image" Target="../media/image7.png"/><Relationship Id="rId4" Type="http://schemas.openxmlformats.org/officeDocument/2006/relationships/image" Target="../media/image4.sv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2.svg"/><Relationship Id="rId9"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8.jpeg"/><Relationship Id="rId12"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50.jpe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4.svg"/><Relationship Id="rId9" Type="http://schemas.openxmlformats.org/officeDocument/2006/relationships/image" Target="../media/image11.png"/><Relationship Id="rId14"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8.svg"/><Relationship Id="rId3" Type="http://schemas.openxmlformats.org/officeDocument/2006/relationships/image" Target="../media/image1.jpeg"/><Relationship Id="rId7" Type="http://schemas.openxmlformats.org/officeDocument/2006/relationships/image" Target="../media/image8.svg"/><Relationship Id="rId12"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6.svg"/><Relationship Id="rId5" Type="http://schemas.openxmlformats.org/officeDocument/2006/relationships/image" Target="../media/image12.svg"/><Relationship Id="rId10" Type="http://schemas.openxmlformats.org/officeDocument/2006/relationships/image" Target="../media/image5.png"/><Relationship Id="rId4" Type="http://schemas.openxmlformats.org/officeDocument/2006/relationships/image" Target="../media/image11.png"/><Relationship Id="rId9"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image" Target="../media/image1.jpeg"/><Relationship Id="rId21" Type="http://schemas.openxmlformats.org/officeDocument/2006/relationships/image" Target="../media/image5.png"/><Relationship Id="rId7" Type="http://schemas.openxmlformats.org/officeDocument/2006/relationships/image" Target="../media/image21.png"/><Relationship Id="rId12" Type="http://schemas.openxmlformats.org/officeDocument/2006/relationships/image" Target="../media/image3.png"/><Relationship Id="rId17" Type="http://schemas.openxmlformats.org/officeDocument/2006/relationships/image" Target="../media/image29.svg"/><Relationship Id="rId2" Type="http://schemas.openxmlformats.org/officeDocument/2006/relationships/notesSlide" Target="../notesSlides/notesSlide2.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4.svg"/><Relationship Id="rId5" Type="http://schemas.openxmlformats.org/officeDocument/2006/relationships/image" Target="../media/image19.svg"/><Relationship Id="rId15" Type="http://schemas.openxmlformats.org/officeDocument/2006/relationships/image" Target="../media/image27.png"/><Relationship Id="rId10" Type="http://schemas.openxmlformats.org/officeDocument/2006/relationships/image" Target="../media/image7.png"/><Relationship Id="rId19" Type="http://schemas.openxmlformats.org/officeDocument/2006/relationships/image" Target="../media/image31.svg"/><Relationship Id="rId4" Type="http://schemas.openxmlformats.org/officeDocument/2006/relationships/image" Target="../media/image11.png"/><Relationship Id="rId9" Type="http://schemas.openxmlformats.org/officeDocument/2006/relationships/image" Target="../media/image23.svg"/><Relationship Id="rId14" Type="http://schemas.openxmlformats.org/officeDocument/2006/relationships/image" Target="../media/image26.png"/><Relationship Id="rId22"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6.svg"/><Relationship Id="rId3" Type="http://schemas.openxmlformats.org/officeDocument/2006/relationships/image" Target="../media/image1.jpeg"/><Relationship Id="rId7" Type="http://schemas.openxmlformats.org/officeDocument/2006/relationships/image" Target="../media/image24.svg"/><Relationship Id="rId12"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4.png"/><Relationship Id="rId5" Type="http://schemas.openxmlformats.org/officeDocument/2006/relationships/image" Target="../media/image19.svg"/><Relationship Id="rId10" Type="http://schemas.openxmlformats.org/officeDocument/2006/relationships/image" Target="../media/image33.png"/><Relationship Id="rId4" Type="http://schemas.openxmlformats.org/officeDocument/2006/relationships/image" Target="../media/image11.png"/><Relationship Id="rId9" Type="http://schemas.openxmlformats.org/officeDocument/2006/relationships/image" Target="../media/image25.sv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jpeg"/><Relationship Id="rId7" Type="http://schemas.openxmlformats.org/officeDocument/2006/relationships/image" Target="../media/image8.svg"/><Relationship Id="rId12" Type="http://schemas.openxmlformats.org/officeDocument/2006/relationships/image" Target="../media/image6.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5.png"/><Relationship Id="rId5" Type="http://schemas.openxmlformats.org/officeDocument/2006/relationships/image" Target="../media/image12.svg"/><Relationship Id="rId10" Type="http://schemas.openxmlformats.org/officeDocument/2006/relationships/image" Target="../media/image35.png"/><Relationship Id="rId4" Type="http://schemas.openxmlformats.org/officeDocument/2006/relationships/image" Target="../media/image11.png"/><Relationship Id="rId9"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40.png"/><Relationship Id="rId3" Type="http://schemas.openxmlformats.org/officeDocument/2006/relationships/image" Target="../media/image11.png"/><Relationship Id="rId7" Type="http://schemas.openxmlformats.org/officeDocument/2006/relationships/image" Target="../media/image3.png"/><Relationship Id="rId12"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38.png"/><Relationship Id="rId5" Type="http://schemas.openxmlformats.org/officeDocument/2006/relationships/image" Target="../media/image7.png"/><Relationship Id="rId15" Type="http://schemas.openxmlformats.org/officeDocument/2006/relationships/image" Target="../media/image6.svg"/><Relationship Id="rId10" Type="http://schemas.openxmlformats.org/officeDocument/2006/relationships/image" Target="../media/image37.png"/><Relationship Id="rId4" Type="http://schemas.openxmlformats.org/officeDocument/2006/relationships/image" Target="../media/image12.svg"/><Relationship Id="rId9" Type="http://schemas.openxmlformats.org/officeDocument/2006/relationships/image" Target="../media/image36.png"/><Relationship Id="rId1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2.png"/><Relationship Id="rId3" Type="http://schemas.openxmlformats.org/officeDocument/2006/relationships/image" Target="../media/image1.jpeg"/><Relationship Id="rId7" Type="http://schemas.openxmlformats.org/officeDocument/2006/relationships/image" Target="../media/image24.svg"/><Relationship Id="rId12"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6.svg"/><Relationship Id="rId5" Type="http://schemas.openxmlformats.org/officeDocument/2006/relationships/image" Target="../media/image19.svg"/><Relationship Id="rId10" Type="http://schemas.openxmlformats.org/officeDocument/2006/relationships/image" Target="../media/image5.png"/><Relationship Id="rId4" Type="http://schemas.openxmlformats.org/officeDocument/2006/relationships/image" Target="../media/image11.png"/><Relationship Id="rId9" Type="http://schemas.openxmlformats.org/officeDocument/2006/relationships/image" Target="../media/image25.svg"/><Relationship Id="rId14" Type="http://schemas.openxmlformats.org/officeDocument/2006/relationships/image" Target="../media/image43.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5.png"/><Relationship Id="rId3" Type="http://schemas.openxmlformats.org/officeDocument/2006/relationships/image" Target="../media/image1.jpeg"/><Relationship Id="rId7" Type="http://schemas.openxmlformats.org/officeDocument/2006/relationships/image" Target="../media/image24.svg"/><Relationship Id="rId12" Type="http://schemas.openxmlformats.org/officeDocument/2006/relationships/image" Target="../media/image6.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5.png"/><Relationship Id="rId5" Type="http://schemas.openxmlformats.org/officeDocument/2006/relationships/image" Target="../media/image19.svg"/><Relationship Id="rId10" Type="http://schemas.openxmlformats.org/officeDocument/2006/relationships/image" Target="../media/image44.jpg"/><Relationship Id="rId4" Type="http://schemas.openxmlformats.org/officeDocument/2006/relationships/image" Target="../media/image11.png"/><Relationship Id="rId9" Type="http://schemas.openxmlformats.org/officeDocument/2006/relationships/image" Target="../media/image25.svg"/></Relationships>
</file>

<file path=ppt/slides/_rels/slide9.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48.png"/><Relationship Id="rId18"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3.png"/><Relationship Id="rId12" Type="http://schemas.openxmlformats.org/officeDocument/2006/relationships/image" Target="../media/image18.svg"/><Relationship Id="rId17" Type="http://schemas.openxmlformats.org/officeDocument/2006/relationships/image" Target="../media/image52.png"/><Relationship Id="rId2" Type="http://schemas.openxmlformats.org/officeDocument/2006/relationships/image" Target="../media/image1.jpeg"/><Relationship Id="rId16" Type="http://schemas.openxmlformats.org/officeDocument/2006/relationships/image" Target="../media/image51.jpeg"/><Relationship Id="rId20"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7.png"/><Relationship Id="rId5" Type="http://schemas.openxmlformats.org/officeDocument/2006/relationships/image" Target="../media/image7.png"/><Relationship Id="rId15" Type="http://schemas.openxmlformats.org/officeDocument/2006/relationships/image" Target="../media/image50.jpeg"/><Relationship Id="rId10" Type="http://schemas.openxmlformats.org/officeDocument/2006/relationships/image" Target="../media/image47.svg"/><Relationship Id="rId19" Type="http://schemas.openxmlformats.org/officeDocument/2006/relationships/image" Target="../media/image6.svg"/><Relationship Id="rId4" Type="http://schemas.openxmlformats.org/officeDocument/2006/relationships/image" Target="../media/image12.svg"/><Relationship Id="rId9" Type="http://schemas.openxmlformats.org/officeDocument/2006/relationships/image" Target="../media/image46.png"/><Relationship Id="rId14" Type="http://schemas.openxmlformats.org/officeDocument/2006/relationships/image" Target="../media/image4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876" b="-2876"/>
            </a:stretch>
          </a:blipFill>
        </p:spPr>
      </p:sp>
      <p:sp>
        <p:nvSpPr>
          <p:cNvPr id="3" name="Freeform 3"/>
          <p:cNvSpPr/>
          <p:nvPr/>
        </p:nvSpPr>
        <p:spPr>
          <a:xfrm>
            <a:off x="-515539" y="-488305"/>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7467910" y="763808"/>
            <a:ext cx="1640179" cy="1601411"/>
          </a:xfrm>
          <a:custGeom>
            <a:avLst/>
            <a:gdLst/>
            <a:ahLst/>
            <a:cxnLst/>
            <a:rect l="l" t="t" r="r" b="b"/>
            <a:pathLst>
              <a:path w="1640179" h="1601411">
                <a:moveTo>
                  <a:pt x="0" y="0"/>
                </a:moveTo>
                <a:lnTo>
                  <a:pt x="1640180" y="0"/>
                </a:lnTo>
                <a:lnTo>
                  <a:pt x="1640180" y="1601411"/>
                </a:lnTo>
                <a:lnTo>
                  <a:pt x="0" y="1601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77686" y="4318204"/>
            <a:ext cx="1640179" cy="1601411"/>
          </a:xfrm>
          <a:custGeom>
            <a:avLst/>
            <a:gdLst/>
            <a:ahLst/>
            <a:cxnLst/>
            <a:rect l="l" t="t" r="r" b="b"/>
            <a:pathLst>
              <a:path w="1640179" h="1601411">
                <a:moveTo>
                  <a:pt x="0" y="0"/>
                </a:moveTo>
                <a:lnTo>
                  <a:pt x="1640180" y="0"/>
                </a:lnTo>
                <a:lnTo>
                  <a:pt x="1640180" y="1601411"/>
                </a:lnTo>
                <a:lnTo>
                  <a:pt x="0" y="1601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7259300" y="8916562"/>
            <a:ext cx="1640179" cy="1601411"/>
          </a:xfrm>
          <a:custGeom>
            <a:avLst/>
            <a:gdLst/>
            <a:ahLst/>
            <a:cxnLst/>
            <a:rect l="l" t="t" r="r" b="b"/>
            <a:pathLst>
              <a:path w="1640179" h="1601411">
                <a:moveTo>
                  <a:pt x="0" y="0"/>
                </a:moveTo>
                <a:lnTo>
                  <a:pt x="1640179" y="0"/>
                </a:lnTo>
                <a:lnTo>
                  <a:pt x="1640179" y="1601412"/>
                </a:lnTo>
                <a:lnTo>
                  <a:pt x="0" y="16014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9763057" y="-800706"/>
            <a:ext cx="1640179" cy="1601411"/>
          </a:xfrm>
          <a:custGeom>
            <a:avLst/>
            <a:gdLst/>
            <a:ahLst/>
            <a:cxnLst/>
            <a:rect l="l" t="t" r="r" b="b"/>
            <a:pathLst>
              <a:path w="1640179" h="1601411">
                <a:moveTo>
                  <a:pt x="0" y="0"/>
                </a:moveTo>
                <a:lnTo>
                  <a:pt x="1640180" y="0"/>
                </a:lnTo>
                <a:lnTo>
                  <a:pt x="1640180" y="1601412"/>
                </a:lnTo>
                <a:lnTo>
                  <a:pt x="0" y="16014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8473586" y="9486294"/>
            <a:ext cx="1640179" cy="1601411"/>
          </a:xfrm>
          <a:custGeom>
            <a:avLst/>
            <a:gdLst/>
            <a:ahLst/>
            <a:cxnLst/>
            <a:rect l="l" t="t" r="r" b="b"/>
            <a:pathLst>
              <a:path w="1640179" h="1601411">
                <a:moveTo>
                  <a:pt x="0" y="0"/>
                </a:moveTo>
                <a:lnTo>
                  <a:pt x="1640179" y="0"/>
                </a:lnTo>
                <a:lnTo>
                  <a:pt x="1640179" y="1601412"/>
                </a:lnTo>
                <a:lnTo>
                  <a:pt x="0" y="16014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430594">
            <a:off x="2123401" y="5467614"/>
            <a:ext cx="3471026" cy="1168429"/>
          </a:xfrm>
          <a:custGeom>
            <a:avLst/>
            <a:gdLst/>
            <a:ahLst/>
            <a:cxnLst/>
            <a:rect l="l" t="t" r="r" b="b"/>
            <a:pathLst>
              <a:path w="3471026" h="1168429">
                <a:moveTo>
                  <a:pt x="0" y="0"/>
                </a:moveTo>
                <a:lnTo>
                  <a:pt x="3471026" y="0"/>
                </a:lnTo>
                <a:lnTo>
                  <a:pt x="3471026" y="1168428"/>
                </a:lnTo>
                <a:lnTo>
                  <a:pt x="0" y="1168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484863" y="9258300"/>
            <a:ext cx="1609503" cy="1571460"/>
          </a:xfrm>
          <a:custGeom>
            <a:avLst/>
            <a:gdLst/>
            <a:ahLst/>
            <a:cxnLst/>
            <a:rect l="l" t="t" r="r" b="b"/>
            <a:pathLst>
              <a:path w="1609503" h="1571460">
                <a:moveTo>
                  <a:pt x="0" y="0"/>
                </a:moveTo>
                <a:lnTo>
                  <a:pt x="1609503" y="0"/>
                </a:lnTo>
                <a:lnTo>
                  <a:pt x="1609503" y="1571460"/>
                </a:lnTo>
                <a:lnTo>
                  <a:pt x="0" y="15714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2006494" y="2372296"/>
            <a:ext cx="5328609" cy="604729"/>
          </a:xfrm>
          <a:prstGeom prst="rect">
            <a:avLst/>
          </a:prstGeom>
        </p:spPr>
        <p:txBody>
          <a:bodyPr lIns="0" tIns="0" rIns="0" bIns="0" rtlCol="0" anchor="t">
            <a:spAutoFit/>
          </a:bodyPr>
          <a:lstStyle/>
          <a:p>
            <a:pPr algn="ctr">
              <a:lnSpc>
                <a:spcPts val="4625"/>
              </a:lnSpc>
            </a:pPr>
            <a:r>
              <a:rPr lang="en-US" sz="4447" spc="-222">
                <a:solidFill>
                  <a:srgbClr val="000000"/>
                </a:solidFill>
                <a:latin typeface="League Spartan"/>
                <a:ea typeface="League Spartan"/>
                <a:cs typeface="League Spartan"/>
                <a:sym typeface="League Spartan"/>
              </a:rPr>
              <a:t>Miel Tech</a:t>
            </a:r>
          </a:p>
        </p:txBody>
      </p:sp>
      <p:sp>
        <p:nvSpPr>
          <p:cNvPr id="16" name="AutoShape 16"/>
          <p:cNvSpPr/>
          <p:nvPr/>
        </p:nvSpPr>
        <p:spPr>
          <a:xfrm>
            <a:off x="3429000" y="2901033"/>
            <a:ext cx="2590800" cy="14596"/>
          </a:xfrm>
          <a:prstGeom prst="line">
            <a:avLst/>
          </a:prstGeom>
          <a:ln w="9525" cap="flat">
            <a:solidFill>
              <a:srgbClr val="000000"/>
            </a:solidFill>
            <a:prstDash val="solid"/>
            <a:headEnd type="none" w="sm" len="sm"/>
            <a:tailEnd type="none" w="sm" len="sm"/>
          </a:ln>
        </p:spPr>
      </p:sp>
      <p:sp>
        <p:nvSpPr>
          <p:cNvPr id="17" name="Freeform 17"/>
          <p:cNvSpPr/>
          <p:nvPr/>
        </p:nvSpPr>
        <p:spPr>
          <a:xfrm>
            <a:off x="4135361" y="1028700"/>
            <a:ext cx="1082867" cy="1071627"/>
          </a:xfrm>
          <a:custGeom>
            <a:avLst/>
            <a:gdLst/>
            <a:ahLst/>
            <a:cxnLst/>
            <a:rect l="l" t="t" r="r" b="b"/>
            <a:pathLst>
              <a:path w="1082867" h="1071627">
                <a:moveTo>
                  <a:pt x="0" y="0"/>
                </a:moveTo>
                <a:lnTo>
                  <a:pt x="1082867" y="0"/>
                </a:lnTo>
                <a:lnTo>
                  <a:pt x="1082867" y="1071627"/>
                </a:lnTo>
                <a:lnTo>
                  <a:pt x="0" y="10716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4123369" y="1028700"/>
            <a:ext cx="1094859" cy="1086223"/>
          </a:xfrm>
          <a:custGeom>
            <a:avLst/>
            <a:gdLst/>
            <a:ahLst/>
            <a:cxnLst/>
            <a:rect l="l" t="t" r="r" b="b"/>
            <a:pathLst>
              <a:path w="1094859" h="1086223">
                <a:moveTo>
                  <a:pt x="0" y="0"/>
                </a:moveTo>
                <a:lnTo>
                  <a:pt x="1094859" y="0"/>
                </a:lnTo>
                <a:lnTo>
                  <a:pt x="1094859" y="1086223"/>
                </a:lnTo>
                <a:lnTo>
                  <a:pt x="0" y="108622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p:cNvSpPr/>
          <p:nvPr/>
        </p:nvSpPr>
        <p:spPr>
          <a:xfrm flipH="1">
            <a:off x="5653815" y="1127800"/>
            <a:ext cx="657863" cy="829873"/>
          </a:xfrm>
          <a:custGeom>
            <a:avLst/>
            <a:gdLst/>
            <a:ahLst/>
            <a:cxnLst/>
            <a:rect l="l" t="t" r="r" b="b"/>
            <a:pathLst>
              <a:path w="657863" h="829873">
                <a:moveTo>
                  <a:pt x="657863" y="0"/>
                </a:moveTo>
                <a:lnTo>
                  <a:pt x="0" y="0"/>
                </a:lnTo>
                <a:lnTo>
                  <a:pt x="0" y="829874"/>
                </a:lnTo>
                <a:lnTo>
                  <a:pt x="657863" y="829874"/>
                </a:lnTo>
                <a:lnTo>
                  <a:pt x="657863"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TextBox 22"/>
          <p:cNvSpPr txBox="1"/>
          <p:nvPr/>
        </p:nvSpPr>
        <p:spPr>
          <a:xfrm>
            <a:off x="2504923" y="3853259"/>
            <a:ext cx="5398035" cy="2655727"/>
          </a:xfrm>
          <a:prstGeom prst="rect">
            <a:avLst/>
          </a:prstGeom>
        </p:spPr>
        <p:txBody>
          <a:bodyPr lIns="0" tIns="0" rIns="0" bIns="0" rtlCol="0" anchor="t">
            <a:spAutoFit/>
          </a:bodyPr>
          <a:lstStyle/>
          <a:p>
            <a:pPr algn="l">
              <a:lnSpc>
                <a:spcPts val="6879"/>
              </a:lnSpc>
            </a:pPr>
            <a:r>
              <a:rPr lang="en-US" sz="5780" spc="-289" dirty="0">
                <a:solidFill>
                  <a:srgbClr val="000000"/>
                </a:solidFill>
                <a:latin typeface="League Spartan"/>
                <a:ea typeface="League Spartan"/>
                <a:cs typeface="League Spartan"/>
                <a:sym typeface="League Spartan"/>
              </a:rPr>
              <a:t>La technologies au service des   </a:t>
            </a:r>
            <a:r>
              <a:rPr lang="en-US" sz="5780" spc="-289" dirty="0" err="1">
                <a:solidFill>
                  <a:srgbClr val="000000"/>
                </a:solidFill>
                <a:latin typeface="League Spartan"/>
                <a:ea typeface="League Spartan"/>
                <a:cs typeface="League Spartan"/>
                <a:sym typeface="League Spartan"/>
              </a:rPr>
              <a:t>abeilles</a:t>
            </a:r>
            <a:r>
              <a:rPr lang="en-US" sz="5780" spc="-289" dirty="0">
                <a:solidFill>
                  <a:srgbClr val="000000"/>
                </a:solidFill>
                <a:latin typeface="League Spartan"/>
                <a:ea typeface="League Spartan"/>
                <a:cs typeface="League Spartan"/>
                <a:sym typeface="League Spartan"/>
              </a:rPr>
              <a:t>.</a:t>
            </a:r>
          </a:p>
        </p:txBody>
      </p:sp>
      <p:sp>
        <p:nvSpPr>
          <p:cNvPr id="23" name="TextBox 23"/>
          <p:cNvSpPr txBox="1"/>
          <p:nvPr/>
        </p:nvSpPr>
        <p:spPr>
          <a:xfrm>
            <a:off x="2392886" y="3052554"/>
            <a:ext cx="4342276" cy="336683"/>
          </a:xfrm>
          <a:prstGeom prst="rect">
            <a:avLst/>
          </a:prstGeom>
        </p:spPr>
        <p:txBody>
          <a:bodyPr lIns="0" tIns="0" rIns="0" bIns="0" rtlCol="0" anchor="t">
            <a:spAutoFit/>
          </a:bodyPr>
          <a:lstStyle/>
          <a:p>
            <a:pPr algn="ctr">
              <a:lnSpc>
                <a:spcPts val="2328"/>
              </a:lnSpc>
            </a:pPr>
            <a:r>
              <a:rPr lang="en-US" sz="1712" spc="102" dirty="0">
                <a:solidFill>
                  <a:srgbClr val="000000"/>
                </a:solidFill>
                <a:latin typeface="Agrandir Grand"/>
                <a:ea typeface="Agrandir Grand"/>
                <a:cs typeface="Agrandir Grand"/>
                <a:sym typeface="Agrandir Grand"/>
              </a:rPr>
              <a:t>OPEN RUCHE</a:t>
            </a:r>
          </a:p>
        </p:txBody>
      </p:sp>
      <p:sp>
        <p:nvSpPr>
          <p:cNvPr id="24" name="TextBox 24"/>
          <p:cNvSpPr txBox="1"/>
          <p:nvPr/>
        </p:nvSpPr>
        <p:spPr>
          <a:xfrm>
            <a:off x="1558273" y="8028661"/>
            <a:ext cx="5676745" cy="738664"/>
          </a:xfrm>
          <a:prstGeom prst="rect">
            <a:avLst/>
          </a:prstGeom>
        </p:spPr>
        <p:txBody>
          <a:bodyPr wrap="square" lIns="0" tIns="0" rIns="0" bIns="0" rtlCol="0" anchor="t">
            <a:spAutoFit/>
          </a:bodyPr>
          <a:lstStyle/>
          <a:p>
            <a:pPr marL="0" lvl="0" indent="0" algn="ctr" rtl="0">
              <a:spcBef>
                <a:spcPts val="0"/>
              </a:spcBef>
              <a:spcAft>
                <a:spcPts val="0"/>
              </a:spcAft>
              <a:buNone/>
            </a:pPr>
            <a:r>
              <a:rPr lang="fr-FR" sz="2400" b="1" dirty="0">
                <a:solidFill>
                  <a:schemeClr val="tx1"/>
                </a:solidFill>
                <a:latin typeface="Nunito" pitchFamily="2" charset="0"/>
              </a:rPr>
              <a:t>Réalisé par  :  </a:t>
            </a:r>
            <a:r>
              <a:rPr lang="fr-FR" sz="2400" dirty="0" err="1">
                <a:solidFill>
                  <a:schemeClr val="tx1"/>
                </a:solidFill>
                <a:latin typeface="Nunito" pitchFamily="2" charset="0"/>
              </a:rPr>
              <a:t>Enes</a:t>
            </a:r>
            <a:r>
              <a:rPr lang="fr-FR" sz="2400" dirty="0">
                <a:solidFill>
                  <a:schemeClr val="tx1"/>
                </a:solidFill>
                <a:latin typeface="Nunito" pitchFamily="2" charset="0"/>
              </a:rPr>
              <a:t> ATICI, Hakan PEKUR, </a:t>
            </a:r>
            <a:r>
              <a:rPr lang="fr-FR" sz="2400" dirty="0" err="1">
                <a:solidFill>
                  <a:schemeClr val="tx1"/>
                </a:solidFill>
                <a:latin typeface="Nunito" pitchFamily="2" charset="0"/>
              </a:rPr>
              <a:t>Vedat</a:t>
            </a:r>
            <a:r>
              <a:rPr lang="fr-FR" sz="2400" dirty="0">
                <a:solidFill>
                  <a:schemeClr val="tx1"/>
                </a:solidFill>
                <a:latin typeface="Nunito" pitchFamily="2" charset="0"/>
              </a:rPr>
              <a:t> SUMBUL et Emmanuel PONS</a:t>
            </a:r>
          </a:p>
        </p:txBody>
      </p:sp>
      <p:sp>
        <p:nvSpPr>
          <p:cNvPr id="25" name="Freeform 19">
            <a:extLst>
              <a:ext uri="{FF2B5EF4-FFF2-40B4-BE49-F238E27FC236}">
                <a16:creationId xmlns:a16="http://schemas.microsoft.com/office/drawing/2014/main" id="{AC8C60BC-3C8E-B086-F690-0C7C834E3921}"/>
              </a:ext>
            </a:extLst>
          </p:cNvPr>
          <p:cNvSpPr/>
          <p:nvPr/>
        </p:nvSpPr>
        <p:spPr>
          <a:xfrm flipH="1">
            <a:off x="17042174" y="8352388"/>
            <a:ext cx="657863" cy="829873"/>
          </a:xfrm>
          <a:custGeom>
            <a:avLst/>
            <a:gdLst/>
            <a:ahLst/>
            <a:cxnLst/>
            <a:rect l="l" t="t" r="r" b="b"/>
            <a:pathLst>
              <a:path w="657863" h="829873">
                <a:moveTo>
                  <a:pt x="657863" y="0"/>
                </a:moveTo>
                <a:lnTo>
                  <a:pt x="0" y="0"/>
                </a:lnTo>
                <a:lnTo>
                  <a:pt x="0" y="829874"/>
                </a:lnTo>
                <a:lnTo>
                  <a:pt x="657863" y="829874"/>
                </a:lnTo>
                <a:lnTo>
                  <a:pt x="657863"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6" name="Freeform 19">
            <a:extLst>
              <a:ext uri="{FF2B5EF4-FFF2-40B4-BE49-F238E27FC236}">
                <a16:creationId xmlns:a16="http://schemas.microsoft.com/office/drawing/2014/main" id="{36DEF394-F6D2-3709-D932-5196CCAC5C49}"/>
              </a:ext>
            </a:extLst>
          </p:cNvPr>
          <p:cNvSpPr/>
          <p:nvPr/>
        </p:nvSpPr>
        <p:spPr>
          <a:xfrm flipH="1">
            <a:off x="16986977" y="274866"/>
            <a:ext cx="657863" cy="829873"/>
          </a:xfrm>
          <a:custGeom>
            <a:avLst/>
            <a:gdLst/>
            <a:ahLst/>
            <a:cxnLst/>
            <a:rect l="l" t="t" r="r" b="b"/>
            <a:pathLst>
              <a:path w="657863" h="829873">
                <a:moveTo>
                  <a:pt x="657863" y="0"/>
                </a:moveTo>
                <a:lnTo>
                  <a:pt x="0" y="0"/>
                </a:lnTo>
                <a:lnTo>
                  <a:pt x="0" y="829874"/>
                </a:lnTo>
                <a:lnTo>
                  <a:pt x="657863" y="829874"/>
                </a:lnTo>
                <a:lnTo>
                  <a:pt x="657863"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7" name="Freeform 19">
            <a:extLst>
              <a:ext uri="{FF2B5EF4-FFF2-40B4-BE49-F238E27FC236}">
                <a16:creationId xmlns:a16="http://schemas.microsoft.com/office/drawing/2014/main" id="{D5AC36A0-7C5F-658B-B18E-5C434840E700}"/>
              </a:ext>
            </a:extLst>
          </p:cNvPr>
          <p:cNvSpPr/>
          <p:nvPr/>
        </p:nvSpPr>
        <p:spPr>
          <a:xfrm flipH="1">
            <a:off x="1640179" y="9112226"/>
            <a:ext cx="657863" cy="829873"/>
          </a:xfrm>
          <a:custGeom>
            <a:avLst/>
            <a:gdLst/>
            <a:ahLst/>
            <a:cxnLst/>
            <a:rect l="l" t="t" r="r" b="b"/>
            <a:pathLst>
              <a:path w="657863" h="829873">
                <a:moveTo>
                  <a:pt x="657863" y="0"/>
                </a:moveTo>
                <a:lnTo>
                  <a:pt x="0" y="0"/>
                </a:lnTo>
                <a:lnTo>
                  <a:pt x="0" y="829874"/>
                </a:lnTo>
                <a:lnTo>
                  <a:pt x="657863" y="829874"/>
                </a:lnTo>
                <a:lnTo>
                  <a:pt x="657863"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28" name="Group 22">
            <a:extLst>
              <a:ext uri="{FF2B5EF4-FFF2-40B4-BE49-F238E27FC236}">
                <a16:creationId xmlns:a16="http://schemas.microsoft.com/office/drawing/2014/main" id="{B4800EEB-2108-8AD1-6A9D-8C3A541C64B0}"/>
              </a:ext>
            </a:extLst>
          </p:cNvPr>
          <p:cNvGrpSpPr/>
          <p:nvPr/>
        </p:nvGrpSpPr>
        <p:grpSpPr>
          <a:xfrm rot="-5400000">
            <a:off x="2026522" y="2056061"/>
            <a:ext cx="956802" cy="1113369"/>
            <a:chOff x="0" y="0"/>
            <a:chExt cx="698500" cy="812800"/>
          </a:xfrm>
        </p:grpSpPr>
        <p:sp>
          <p:nvSpPr>
            <p:cNvPr id="29" name="Freeform 23">
              <a:extLst>
                <a:ext uri="{FF2B5EF4-FFF2-40B4-BE49-F238E27FC236}">
                  <a16:creationId xmlns:a16="http://schemas.microsoft.com/office/drawing/2014/main" id="{E1A8FE8A-A6C1-759A-8AA5-4B4CB4EE4128}"/>
                </a:ext>
              </a:extLst>
            </p:cNvPr>
            <p:cNvSpPr/>
            <p:nvPr/>
          </p:nvSpPr>
          <p:spPr>
            <a:xfrm rot="5400000">
              <a:off x="-57150" y="57150"/>
              <a:ext cx="812800" cy="698500"/>
            </a:xfrm>
            <a:custGeom>
              <a:avLst/>
              <a:gdLst/>
              <a:ahLst/>
              <a:cxnLst/>
              <a:rect l="l" t="t" r="r" b="b"/>
              <a:pathLst>
                <a:path w="812800" h="698500">
                  <a:moveTo>
                    <a:pt x="0" y="349250"/>
                  </a:moveTo>
                  <a:lnTo>
                    <a:pt x="203200" y="0"/>
                  </a:lnTo>
                  <a:lnTo>
                    <a:pt x="609600" y="0"/>
                  </a:lnTo>
                  <a:lnTo>
                    <a:pt x="812800" y="349250"/>
                  </a:lnTo>
                  <a:lnTo>
                    <a:pt x="609600" y="698500"/>
                  </a:lnTo>
                  <a:lnTo>
                    <a:pt x="203200" y="698500"/>
                  </a:lnTo>
                  <a:lnTo>
                    <a:pt x="0" y="349250"/>
                  </a:lnTo>
                  <a:close/>
                </a:path>
              </a:pathLst>
            </a:custGeom>
            <a:blipFill>
              <a:blip r:embed="rId13"/>
              <a:stretch>
                <a:fillRect t="-8181" b="-8181"/>
              </a:stretch>
            </a:blipFill>
            <a:ln w="76200" cap="sq">
              <a:solidFill>
                <a:srgbClr val="FFA726"/>
              </a:solidFill>
              <a:prstDash val="solid"/>
              <a:miter/>
            </a:ln>
          </p:spPr>
        </p:sp>
      </p:grpSp>
      <p:grpSp>
        <p:nvGrpSpPr>
          <p:cNvPr id="30" name="Group 23"/>
          <p:cNvGrpSpPr>
            <a:grpSpLocks noChangeAspect="1"/>
          </p:cNvGrpSpPr>
          <p:nvPr/>
        </p:nvGrpSpPr>
        <p:grpSpPr>
          <a:xfrm rot="-5400000">
            <a:off x="10362642" y="690876"/>
            <a:ext cx="4883305" cy="6501482"/>
            <a:chOff x="0" y="0"/>
            <a:chExt cx="3663950" cy="4878070"/>
          </a:xfrm>
        </p:grpSpPr>
        <p:sp>
          <p:nvSpPr>
            <p:cNvPr id="31" name="Freeform 24"/>
            <p:cNvSpPr/>
            <p:nvPr/>
          </p:nvSpPr>
          <p:spPr>
            <a:xfrm rot="5400000">
              <a:off x="-575310" y="638810"/>
              <a:ext cx="4814570" cy="3600450"/>
            </a:xfrm>
            <a:custGeom>
              <a:avLst/>
              <a:gdLst/>
              <a:ahLst/>
              <a:cxnLst/>
              <a:rect l="l" t="t" r="r" b="b"/>
              <a:pathLst>
                <a:path w="4814570" h="3600450">
                  <a:moveTo>
                    <a:pt x="0" y="3600450"/>
                  </a:moveTo>
                  <a:lnTo>
                    <a:pt x="0" y="0"/>
                  </a:lnTo>
                  <a:lnTo>
                    <a:pt x="4814570" y="0"/>
                  </a:lnTo>
                  <a:lnTo>
                    <a:pt x="4814570" y="3600450"/>
                  </a:lnTo>
                  <a:close/>
                </a:path>
              </a:pathLst>
            </a:custGeom>
            <a:blipFill>
              <a:blip r:embed="rId14"/>
              <a:stretch>
                <a:fillRect l="-6121" r="-6121"/>
              </a:stretch>
            </a:blipFill>
          </p:spPr>
        </p:sp>
        <p:sp>
          <p:nvSpPr>
            <p:cNvPr id="32" name="Freeform 25"/>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9A6F1B"/>
            </a:solidFill>
          </p:spPr>
        </p:sp>
      </p:grpSp>
      <p:grpSp>
        <p:nvGrpSpPr>
          <p:cNvPr id="33" name="Group 20">
            <a:extLst>
              <a:ext uri="{FF2B5EF4-FFF2-40B4-BE49-F238E27FC236}">
                <a16:creationId xmlns:a16="http://schemas.microsoft.com/office/drawing/2014/main" id="{ABCFC846-8C3D-0107-FA2C-52FF8CCB8960}"/>
              </a:ext>
            </a:extLst>
          </p:cNvPr>
          <p:cNvGrpSpPr>
            <a:grpSpLocks noChangeAspect="1"/>
          </p:cNvGrpSpPr>
          <p:nvPr/>
        </p:nvGrpSpPr>
        <p:grpSpPr>
          <a:xfrm rot="-5400000">
            <a:off x="9419273" y="6399545"/>
            <a:ext cx="2496772" cy="3324125"/>
            <a:chOff x="0" y="0"/>
            <a:chExt cx="3663950" cy="4878070"/>
          </a:xfrm>
        </p:grpSpPr>
        <p:sp>
          <p:nvSpPr>
            <p:cNvPr id="34" name="Freeform 21">
              <a:extLst>
                <a:ext uri="{FF2B5EF4-FFF2-40B4-BE49-F238E27FC236}">
                  <a16:creationId xmlns:a16="http://schemas.microsoft.com/office/drawing/2014/main" id="{08D1E77D-91B2-9D44-9287-24D2D23B4130}"/>
                </a:ext>
              </a:extLst>
            </p:cNvPr>
            <p:cNvSpPr/>
            <p:nvPr/>
          </p:nvSpPr>
          <p:spPr>
            <a:xfrm rot="5400000">
              <a:off x="-575310" y="638810"/>
              <a:ext cx="4814570" cy="3600450"/>
            </a:xfrm>
            <a:custGeom>
              <a:avLst/>
              <a:gdLst/>
              <a:ahLst/>
              <a:cxnLst/>
              <a:rect l="l" t="t" r="r" b="b"/>
              <a:pathLst>
                <a:path w="4814570" h="3600450">
                  <a:moveTo>
                    <a:pt x="0" y="3600450"/>
                  </a:moveTo>
                  <a:lnTo>
                    <a:pt x="0" y="0"/>
                  </a:lnTo>
                  <a:lnTo>
                    <a:pt x="4814570" y="0"/>
                  </a:lnTo>
                  <a:lnTo>
                    <a:pt x="4814570" y="3600450"/>
                  </a:lnTo>
                  <a:close/>
                </a:path>
              </a:pathLst>
            </a:custGeom>
            <a:blipFill>
              <a:blip r:embed="rId15"/>
              <a:stretch>
                <a:fillRect l="-6121" r="-6121"/>
              </a:stretch>
            </a:blipFill>
          </p:spPr>
        </p:sp>
        <p:sp>
          <p:nvSpPr>
            <p:cNvPr id="35" name="Freeform 22">
              <a:extLst>
                <a:ext uri="{FF2B5EF4-FFF2-40B4-BE49-F238E27FC236}">
                  <a16:creationId xmlns:a16="http://schemas.microsoft.com/office/drawing/2014/main" id="{F19479FC-0DD1-1CF8-52E1-963B77F67975}"/>
                </a:ext>
              </a:extLst>
            </p:cNvPr>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9A6F1B"/>
            </a:solidFill>
          </p:spPr>
        </p:sp>
      </p:grpSp>
      <p:grpSp>
        <p:nvGrpSpPr>
          <p:cNvPr id="36" name="Group 17">
            <a:extLst>
              <a:ext uri="{FF2B5EF4-FFF2-40B4-BE49-F238E27FC236}">
                <a16:creationId xmlns:a16="http://schemas.microsoft.com/office/drawing/2014/main" id="{376DDDF7-43E4-12CE-CCED-483A25CFF925}"/>
              </a:ext>
            </a:extLst>
          </p:cNvPr>
          <p:cNvGrpSpPr>
            <a:grpSpLocks noChangeAspect="1"/>
          </p:cNvGrpSpPr>
          <p:nvPr/>
        </p:nvGrpSpPr>
        <p:grpSpPr>
          <a:xfrm rot="-5400000">
            <a:off x="13561215" y="6164360"/>
            <a:ext cx="2901272" cy="3862663"/>
            <a:chOff x="0" y="0"/>
            <a:chExt cx="3663950" cy="4878070"/>
          </a:xfrm>
        </p:grpSpPr>
        <p:sp>
          <p:nvSpPr>
            <p:cNvPr id="37" name="Freeform 18">
              <a:extLst>
                <a:ext uri="{FF2B5EF4-FFF2-40B4-BE49-F238E27FC236}">
                  <a16:creationId xmlns:a16="http://schemas.microsoft.com/office/drawing/2014/main" id="{28660AF5-CD56-DF33-8F65-819DE07FC596}"/>
                </a:ext>
              </a:extLst>
            </p:cNvPr>
            <p:cNvSpPr/>
            <p:nvPr/>
          </p:nvSpPr>
          <p:spPr>
            <a:xfrm rot="5400000">
              <a:off x="-575310" y="638809"/>
              <a:ext cx="4814570" cy="3600450"/>
            </a:xfrm>
            <a:custGeom>
              <a:avLst/>
              <a:gdLst/>
              <a:ahLst/>
              <a:cxnLst/>
              <a:rect l="l" t="t" r="r" b="b"/>
              <a:pathLst>
                <a:path w="4814570" h="3600450">
                  <a:moveTo>
                    <a:pt x="0" y="3600450"/>
                  </a:moveTo>
                  <a:lnTo>
                    <a:pt x="0" y="0"/>
                  </a:lnTo>
                  <a:lnTo>
                    <a:pt x="4814570" y="0"/>
                  </a:lnTo>
                  <a:lnTo>
                    <a:pt x="4814570" y="3600450"/>
                  </a:lnTo>
                  <a:close/>
                </a:path>
              </a:pathLst>
            </a:custGeom>
            <a:blipFill>
              <a:blip r:embed="rId16"/>
              <a:stretch>
                <a:fillRect t="-45178" r="-70453" b="-6682"/>
              </a:stretch>
            </a:blipFill>
          </p:spPr>
        </p:sp>
        <p:sp>
          <p:nvSpPr>
            <p:cNvPr id="38" name="Freeform 19">
              <a:extLst>
                <a:ext uri="{FF2B5EF4-FFF2-40B4-BE49-F238E27FC236}">
                  <a16:creationId xmlns:a16="http://schemas.microsoft.com/office/drawing/2014/main" id="{7BC0E3A0-0085-755F-D3F0-6B47B27A46A4}"/>
                </a:ext>
              </a:extLst>
            </p:cNvPr>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9A6F1B"/>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2E398-D392-2C38-43C8-A4CB883CA5B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F21AD4F-35C2-5AB6-E48C-37F7DC60694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876" b="-2876"/>
            </a:stretch>
          </a:blipFill>
        </p:spPr>
      </p:sp>
      <p:sp>
        <p:nvSpPr>
          <p:cNvPr id="29" name="TextBox 29">
            <a:extLst>
              <a:ext uri="{FF2B5EF4-FFF2-40B4-BE49-F238E27FC236}">
                <a16:creationId xmlns:a16="http://schemas.microsoft.com/office/drawing/2014/main" id="{C211A69C-8B55-FBD5-15D7-CD2EAF11C8BE}"/>
              </a:ext>
            </a:extLst>
          </p:cNvPr>
          <p:cNvSpPr txBox="1"/>
          <p:nvPr/>
        </p:nvSpPr>
        <p:spPr>
          <a:xfrm>
            <a:off x="15836321" y="9708411"/>
            <a:ext cx="2130655" cy="271675"/>
          </a:xfrm>
          <a:prstGeom prst="rect">
            <a:avLst/>
          </a:prstGeom>
        </p:spPr>
        <p:txBody>
          <a:bodyPr lIns="0" tIns="0" rIns="0" bIns="0" rtlCol="0" anchor="t">
            <a:spAutoFit/>
          </a:bodyPr>
          <a:lstStyle/>
          <a:p>
            <a:pPr algn="r">
              <a:lnSpc>
                <a:spcPts val="2357"/>
              </a:lnSpc>
            </a:pPr>
            <a:r>
              <a:rPr lang="en-US" sz="1309" b="1" spc="12" dirty="0">
                <a:solidFill>
                  <a:srgbClr val="1A150F"/>
                </a:solidFill>
                <a:latin typeface="Gotham Bold"/>
                <a:ea typeface="Gotham Bold"/>
                <a:cs typeface="Gotham Bold"/>
                <a:sym typeface="Gotham Bold"/>
              </a:rPr>
              <a:t>9</a:t>
            </a:r>
          </a:p>
        </p:txBody>
      </p:sp>
      <p:sp>
        <p:nvSpPr>
          <p:cNvPr id="31" name="Freeform 7">
            <a:extLst>
              <a:ext uri="{FF2B5EF4-FFF2-40B4-BE49-F238E27FC236}">
                <a16:creationId xmlns:a16="http://schemas.microsoft.com/office/drawing/2014/main" id="{B02AAFEF-7629-4365-6568-CD9858A2118C}"/>
              </a:ext>
            </a:extLst>
          </p:cNvPr>
          <p:cNvSpPr/>
          <p:nvPr/>
        </p:nvSpPr>
        <p:spPr>
          <a:xfrm flipH="1">
            <a:off x="1561072" y="279618"/>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Freeform 5">
            <a:extLst>
              <a:ext uri="{FF2B5EF4-FFF2-40B4-BE49-F238E27FC236}">
                <a16:creationId xmlns:a16="http://schemas.microsoft.com/office/drawing/2014/main" id="{029ACC81-D085-13F6-2027-C4BCB47261F5}"/>
              </a:ext>
            </a:extLst>
          </p:cNvPr>
          <p:cNvSpPr/>
          <p:nvPr/>
        </p:nvSpPr>
        <p:spPr>
          <a:xfrm>
            <a:off x="617822" y="594396"/>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3" name="Freeform 5">
            <a:extLst>
              <a:ext uri="{FF2B5EF4-FFF2-40B4-BE49-F238E27FC236}">
                <a16:creationId xmlns:a16="http://schemas.microsoft.com/office/drawing/2014/main" id="{799F84D2-3FA6-D093-B4F5-0460BF27B433}"/>
              </a:ext>
            </a:extLst>
          </p:cNvPr>
          <p:cNvSpPr/>
          <p:nvPr/>
        </p:nvSpPr>
        <p:spPr>
          <a:xfrm>
            <a:off x="16465800" y="8258788"/>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Freeform 7">
            <a:extLst>
              <a:ext uri="{FF2B5EF4-FFF2-40B4-BE49-F238E27FC236}">
                <a16:creationId xmlns:a16="http://schemas.microsoft.com/office/drawing/2014/main" id="{4E876466-6E1E-B200-B501-A19E17C39841}"/>
              </a:ext>
            </a:extLst>
          </p:cNvPr>
          <p:cNvSpPr/>
          <p:nvPr/>
        </p:nvSpPr>
        <p:spPr>
          <a:xfrm flipH="1">
            <a:off x="17260528" y="7913774"/>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dirty="0"/>
          </a:p>
        </p:txBody>
      </p:sp>
      <p:sp>
        <p:nvSpPr>
          <p:cNvPr id="3" name="Freeform 3">
            <a:extLst>
              <a:ext uri="{FF2B5EF4-FFF2-40B4-BE49-F238E27FC236}">
                <a16:creationId xmlns:a16="http://schemas.microsoft.com/office/drawing/2014/main" id="{4FA10E49-A416-4D69-05B2-112AFD7821AD}"/>
              </a:ext>
            </a:extLst>
          </p:cNvPr>
          <p:cNvSpPr/>
          <p:nvPr/>
        </p:nvSpPr>
        <p:spPr>
          <a:xfrm>
            <a:off x="418318" y="8587794"/>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12" name="Image 11">
            <a:extLst>
              <a:ext uri="{FF2B5EF4-FFF2-40B4-BE49-F238E27FC236}">
                <a16:creationId xmlns:a16="http://schemas.microsoft.com/office/drawing/2014/main" id="{777FC87B-2587-5625-CF15-C8346C8FE697}"/>
              </a:ext>
            </a:extLst>
          </p:cNvPr>
          <p:cNvPicPr>
            <a:picLocks noChangeAspect="1"/>
          </p:cNvPicPr>
          <p:nvPr/>
        </p:nvPicPr>
        <p:blipFill>
          <a:blip r:embed="rId10"/>
          <a:stretch>
            <a:fillRect/>
          </a:stretch>
        </p:blipFill>
        <p:spPr>
          <a:xfrm>
            <a:off x="3200399" y="1279629"/>
            <a:ext cx="11887200" cy="870660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4" name="Freeform 9">
            <a:extLst>
              <a:ext uri="{FF2B5EF4-FFF2-40B4-BE49-F238E27FC236}">
                <a16:creationId xmlns:a16="http://schemas.microsoft.com/office/drawing/2014/main" id="{AAD310F8-73B6-CE3B-B936-8C31D124BED7}"/>
              </a:ext>
            </a:extLst>
          </p:cNvPr>
          <p:cNvSpPr/>
          <p:nvPr/>
        </p:nvSpPr>
        <p:spPr>
          <a:xfrm rot="227420">
            <a:off x="4750506" y="107504"/>
            <a:ext cx="8304360" cy="1064622"/>
          </a:xfrm>
          <a:custGeom>
            <a:avLst/>
            <a:gdLst/>
            <a:ahLst/>
            <a:cxnLst/>
            <a:rect l="l" t="t" r="r" b="b"/>
            <a:pathLst>
              <a:path w="3471026" h="1168429">
                <a:moveTo>
                  <a:pt x="0" y="0"/>
                </a:moveTo>
                <a:lnTo>
                  <a:pt x="3471026" y="0"/>
                </a:lnTo>
                <a:lnTo>
                  <a:pt x="3471026" y="1168428"/>
                </a:lnTo>
                <a:lnTo>
                  <a:pt x="0" y="11684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8" name="TextBox 28">
            <a:extLst>
              <a:ext uri="{FF2B5EF4-FFF2-40B4-BE49-F238E27FC236}">
                <a16:creationId xmlns:a16="http://schemas.microsoft.com/office/drawing/2014/main" id="{B5B6702F-2667-0270-230C-9B4164582A14}"/>
              </a:ext>
            </a:extLst>
          </p:cNvPr>
          <p:cNvSpPr txBox="1"/>
          <p:nvPr/>
        </p:nvSpPr>
        <p:spPr>
          <a:xfrm>
            <a:off x="6029809" y="361760"/>
            <a:ext cx="6543191" cy="666849"/>
          </a:xfrm>
          <a:prstGeom prst="rect">
            <a:avLst/>
          </a:prstGeom>
        </p:spPr>
        <p:txBody>
          <a:bodyPr wrap="square" lIns="0" tIns="0" rIns="0" bIns="0" rtlCol="0" anchor="t">
            <a:spAutoFit/>
          </a:bodyPr>
          <a:lstStyle/>
          <a:p>
            <a:pPr marL="0" lvl="0" indent="0" algn="just">
              <a:lnSpc>
                <a:spcPts val="5191"/>
              </a:lnSpc>
            </a:pPr>
            <a:r>
              <a:rPr lang="en-US" sz="4399" b="1" spc="-87" dirty="0">
                <a:solidFill>
                  <a:srgbClr val="1A150F"/>
                </a:solidFill>
                <a:latin typeface="Agrandir Grand"/>
                <a:ea typeface="Agrandir Grand"/>
                <a:cs typeface="Agrandir Grand"/>
                <a:sym typeface="Agrandir Grand"/>
              </a:rPr>
              <a:t>Données sur BEEP</a:t>
            </a:r>
          </a:p>
        </p:txBody>
      </p:sp>
    </p:spTree>
    <p:extLst>
      <p:ext uri="{BB962C8B-B14F-4D97-AF65-F5344CB8AC3E}">
        <p14:creationId xmlns:p14="http://schemas.microsoft.com/office/powerpoint/2010/main" val="862047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26DEA-68F9-D3AD-E66E-CC35DEC2741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6F46321-5E42-6592-96BB-2FF40A259D7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876" b="-2876"/>
            </a:stretch>
          </a:blipFill>
        </p:spPr>
      </p:sp>
      <p:sp>
        <p:nvSpPr>
          <p:cNvPr id="29" name="TextBox 29">
            <a:extLst>
              <a:ext uri="{FF2B5EF4-FFF2-40B4-BE49-F238E27FC236}">
                <a16:creationId xmlns:a16="http://schemas.microsoft.com/office/drawing/2014/main" id="{DD20373E-3B4D-46FB-A7AC-5B7808BA8467}"/>
              </a:ext>
            </a:extLst>
          </p:cNvPr>
          <p:cNvSpPr txBox="1"/>
          <p:nvPr/>
        </p:nvSpPr>
        <p:spPr>
          <a:xfrm>
            <a:off x="15836321" y="9708411"/>
            <a:ext cx="2130655" cy="271675"/>
          </a:xfrm>
          <a:prstGeom prst="rect">
            <a:avLst/>
          </a:prstGeom>
        </p:spPr>
        <p:txBody>
          <a:bodyPr lIns="0" tIns="0" rIns="0" bIns="0" rtlCol="0" anchor="t">
            <a:spAutoFit/>
          </a:bodyPr>
          <a:lstStyle/>
          <a:p>
            <a:pPr algn="r">
              <a:lnSpc>
                <a:spcPts val="2357"/>
              </a:lnSpc>
            </a:pPr>
            <a:r>
              <a:rPr lang="en-US" sz="1309" b="1" spc="12" dirty="0">
                <a:solidFill>
                  <a:srgbClr val="1A150F"/>
                </a:solidFill>
                <a:latin typeface="Gotham Bold"/>
                <a:ea typeface="Gotham Bold"/>
                <a:cs typeface="Gotham Bold"/>
                <a:sym typeface="Gotham Bold"/>
              </a:rPr>
              <a:t>10</a:t>
            </a:r>
          </a:p>
        </p:txBody>
      </p:sp>
      <p:sp>
        <p:nvSpPr>
          <p:cNvPr id="31" name="Freeform 7">
            <a:extLst>
              <a:ext uri="{FF2B5EF4-FFF2-40B4-BE49-F238E27FC236}">
                <a16:creationId xmlns:a16="http://schemas.microsoft.com/office/drawing/2014/main" id="{E4F35AEB-8667-A96B-39C4-01092DA61D3D}"/>
              </a:ext>
            </a:extLst>
          </p:cNvPr>
          <p:cNvSpPr/>
          <p:nvPr/>
        </p:nvSpPr>
        <p:spPr>
          <a:xfrm flipH="1">
            <a:off x="1561072" y="279618"/>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Freeform 5">
            <a:extLst>
              <a:ext uri="{FF2B5EF4-FFF2-40B4-BE49-F238E27FC236}">
                <a16:creationId xmlns:a16="http://schemas.microsoft.com/office/drawing/2014/main" id="{9FC5C8DA-1696-8F3E-03A0-6F17C9DDD0C6}"/>
              </a:ext>
            </a:extLst>
          </p:cNvPr>
          <p:cNvSpPr/>
          <p:nvPr/>
        </p:nvSpPr>
        <p:spPr>
          <a:xfrm>
            <a:off x="617822" y="594396"/>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3" name="Freeform 5">
            <a:extLst>
              <a:ext uri="{FF2B5EF4-FFF2-40B4-BE49-F238E27FC236}">
                <a16:creationId xmlns:a16="http://schemas.microsoft.com/office/drawing/2014/main" id="{96ECF15E-4F96-449B-B137-78D8F5E629AC}"/>
              </a:ext>
            </a:extLst>
          </p:cNvPr>
          <p:cNvSpPr/>
          <p:nvPr/>
        </p:nvSpPr>
        <p:spPr>
          <a:xfrm>
            <a:off x="16465800" y="8258788"/>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Freeform 7">
            <a:extLst>
              <a:ext uri="{FF2B5EF4-FFF2-40B4-BE49-F238E27FC236}">
                <a16:creationId xmlns:a16="http://schemas.microsoft.com/office/drawing/2014/main" id="{1E0D698B-3844-3C33-E87E-0B75B24AE850}"/>
              </a:ext>
            </a:extLst>
          </p:cNvPr>
          <p:cNvSpPr/>
          <p:nvPr/>
        </p:nvSpPr>
        <p:spPr>
          <a:xfrm flipH="1">
            <a:off x="17260528" y="7913774"/>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dirty="0"/>
          </a:p>
        </p:txBody>
      </p:sp>
      <p:sp>
        <p:nvSpPr>
          <p:cNvPr id="3" name="Freeform 3">
            <a:extLst>
              <a:ext uri="{FF2B5EF4-FFF2-40B4-BE49-F238E27FC236}">
                <a16:creationId xmlns:a16="http://schemas.microsoft.com/office/drawing/2014/main" id="{89648204-3551-2FAA-DDD3-4177E00AB603}"/>
              </a:ext>
            </a:extLst>
          </p:cNvPr>
          <p:cNvSpPr/>
          <p:nvPr/>
        </p:nvSpPr>
        <p:spPr>
          <a:xfrm>
            <a:off x="7239000" y="9486294"/>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9" name="Image 8">
            <a:extLst>
              <a:ext uri="{FF2B5EF4-FFF2-40B4-BE49-F238E27FC236}">
                <a16:creationId xmlns:a16="http://schemas.microsoft.com/office/drawing/2014/main" id="{FE29B510-38EF-3662-D882-3C1FF0BDBECB}"/>
              </a:ext>
            </a:extLst>
          </p:cNvPr>
          <p:cNvPicPr>
            <a:picLocks noChangeAspect="1"/>
          </p:cNvPicPr>
          <p:nvPr/>
        </p:nvPicPr>
        <p:blipFill>
          <a:blip r:embed="rId10"/>
          <a:srcRect t="51620" r="237"/>
          <a:stretch/>
        </p:blipFill>
        <p:spPr>
          <a:xfrm>
            <a:off x="867911" y="1620223"/>
            <a:ext cx="16552176" cy="793512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4" name="Freeform 9">
            <a:extLst>
              <a:ext uri="{FF2B5EF4-FFF2-40B4-BE49-F238E27FC236}">
                <a16:creationId xmlns:a16="http://schemas.microsoft.com/office/drawing/2014/main" id="{BFAEFD4A-EFF2-64FF-D833-42D2D7B92730}"/>
              </a:ext>
            </a:extLst>
          </p:cNvPr>
          <p:cNvSpPr/>
          <p:nvPr/>
        </p:nvSpPr>
        <p:spPr>
          <a:xfrm>
            <a:off x="4476432" y="387539"/>
            <a:ext cx="8805494" cy="1002069"/>
          </a:xfrm>
          <a:custGeom>
            <a:avLst/>
            <a:gdLst/>
            <a:ahLst/>
            <a:cxnLst/>
            <a:rect l="l" t="t" r="r" b="b"/>
            <a:pathLst>
              <a:path w="3471026" h="1168429">
                <a:moveTo>
                  <a:pt x="0" y="0"/>
                </a:moveTo>
                <a:lnTo>
                  <a:pt x="3471026" y="0"/>
                </a:lnTo>
                <a:lnTo>
                  <a:pt x="3471026" y="1168428"/>
                </a:lnTo>
                <a:lnTo>
                  <a:pt x="0" y="11684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8" name="TextBox 28">
            <a:extLst>
              <a:ext uri="{FF2B5EF4-FFF2-40B4-BE49-F238E27FC236}">
                <a16:creationId xmlns:a16="http://schemas.microsoft.com/office/drawing/2014/main" id="{633C8974-5290-2F45-DB82-B0E5005B31EA}"/>
              </a:ext>
            </a:extLst>
          </p:cNvPr>
          <p:cNvSpPr txBox="1"/>
          <p:nvPr/>
        </p:nvSpPr>
        <p:spPr>
          <a:xfrm>
            <a:off x="6029809" y="594396"/>
            <a:ext cx="6543191" cy="666849"/>
          </a:xfrm>
          <a:prstGeom prst="rect">
            <a:avLst/>
          </a:prstGeom>
        </p:spPr>
        <p:txBody>
          <a:bodyPr wrap="square" lIns="0" tIns="0" rIns="0" bIns="0" rtlCol="0" anchor="t">
            <a:spAutoFit/>
          </a:bodyPr>
          <a:lstStyle/>
          <a:p>
            <a:pPr marL="0" lvl="0" indent="0" algn="just">
              <a:lnSpc>
                <a:spcPts val="5191"/>
              </a:lnSpc>
            </a:pPr>
            <a:r>
              <a:rPr lang="en-US" sz="4399" b="1" spc="-87" dirty="0">
                <a:solidFill>
                  <a:srgbClr val="1A150F"/>
                </a:solidFill>
                <a:latin typeface="Agrandir Grand"/>
                <a:ea typeface="Agrandir Grand"/>
                <a:cs typeface="Agrandir Grand"/>
                <a:sym typeface="Agrandir Grand"/>
              </a:rPr>
              <a:t>Données sur BEEP</a:t>
            </a:r>
          </a:p>
        </p:txBody>
      </p:sp>
    </p:spTree>
    <p:extLst>
      <p:ext uri="{BB962C8B-B14F-4D97-AF65-F5344CB8AC3E}">
        <p14:creationId xmlns:p14="http://schemas.microsoft.com/office/powerpoint/2010/main" val="999564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1A372-7214-64E2-F21B-4AAE2C8D903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C3CAAA4-48C5-1C74-37FF-94ACD05C97E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876" b="-2876"/>
            </a:stretch>
          </a:blipFill>
        </p:spPr>
      </p:sp>
      <p:sp>
        <p:nvSpPr>
          <p:cNvPr id="29" name="TextBox 29">
            <a:extLst>
              <a:ext uri="{FF2B5EF4-FFF2-40B4-BE49-F238E27FC236}">
                <a16:creationId xmlns:a16="http://schemas.microsoft.com/office/drawing/2014/main" id="{30469ACC-AC5C-5ABF-4696-C7A02A17044A}"/>
              </a:ext>
            </a:extLst>
          </p:cNvPr>
          <p:cNvSpPr txBox="1"/>
          <p:nvPr/>
        </p:nvSpPr>
        <p:spPr>
          <a:xfrm>
            <a:off x="15836321" y="9708411"/>
            <a:ext cx="2130655" cy="271675"/>
          </a:xfrm>
          <a:prstGeom prst="rect">
            <a:avLst/>
          </a:prstGeom>
        </p:spPr>
        <p:txBody>
          <a:bodyPr lIns="0" tIns="0" rIns="0" bIns="0" rtlCol="0" anchor="t">
            <a:spAutoFit/>
          </a:bodyPr>
          <a:lstStyle/>
          <a:p>
            <a:pPr algn="r">
              <a:lnSpc>
                <a:spcPts val="2357"/>
              </a:lnSpc>
            </a:pPr>
            <a:r>
              <a:rPr lang="en-US" sz="1309" b="1" spc="12" dirty="0">
                <a:solidFill>
                  <a:srgbClr val="1A150F"/>
                </a:solidFill>
                <a:latin typeface="Gotham Bold"/>
                <a:ea typeface="Gotham Bold"/>
                <a:cs typeface="Gotham Bold"/>
                <a:sym typeface="Gotham Bold"/>
              </a:rPr>
              <a:t>11</a:t>
            </a:r>
          </a:p>
        </p:txBody>
      </p:sp>
      <p:sp>
        <p:nvSpPr>
          <p:cNvPr id="31" name="Freeform 7">
            <a:extLst>
              <a:ext uri="{FF2B5EF4-FFF2-40B4-BE49-F238E27FC236}">
                <a16:creationId xmlns:a16="http://schemas.microsoft.com/office/drawing/2014/main" id="{616EC750-92CA-3F78-3D24-AA9787E526FC}"/>
              </a:ext>
            </a:extLst>
          </p:cNvPr>
          <p:cNvSpPr/>
          <p:nvPr/>
        </p:nvSpPr>
        <p:spPr>
          <a:xfrm flipH="1">
            <a:off x="1089447" y="-11514"/>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Freeform 5">
            <a:extLst>
              <a:ext uri="{FF2B5EF4-FFF2-40B4-BE49-F238E27FC236}">
                <a16:creationId xmlns:a16="http://schemas.microsoft.com/office/drawing/2014/main" id="{DA065A9E-C305-CD8C-7238-195B38523E06}"/>
              </a:ext>
            </a:extLst>
          </p:cNvPr>
          <p:cNvSpPr/>
          <p:nvPr/>
        </p:nvSpPr>
        <p:spPr>
          <a:xfrm>
            <a:off x="146197" y="139808"/>
            <a:ext cx="943250" cy="990509"/>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 name="Freeform 11">
            <a:extLst>
              <a:ext uri="{FF2B5EF4-FFF2-40B4-BE49-F238E27FC236}">
                <a16:creationId xmlns:a16="http://schemas.microsoft.com/office/drawing/2014/main" id="{760713C7-131C-893D-6856-A7611B383458}"/>
              </a:ext>
            </a:extLst>
          </p:cNvPr>
          <p:cNvSpPr/>
          <p:nvPr/>
        </p:nvSpPr>
        <p:spPr>
          <a:xfrm>
            <a:off x="617822" y="1270125"/>
            <a:ext cx="16908178" cy="7969079"/>
          </a:xfrm>
          <a:custGeom>
            <a:avLst/>
            <a:gdLst/>
            <a:ahLst/>
            <a:cxnLst/>
            <a:rect l="l" t="t" r="r" b="b"/>
            <a:pathLst>
              <a:path w="1513180" h="792746">
                <a:moveTo>
                  <a:pt x="68723" y="0"/>
                </a:moveTo>
                <a:lnTo>
                  <a:pt x="1444457" y="0"/>
                </a:lnTo>
                <a:cubicBezTo>
                  <a:pt x="1462684" y="0"/>
                  <a:pt x="1480164" y="7240"/>
                  <a:pt x="1493052" y="20128"/>
                </a:cubicBezTo>
                <a:cubicBezTo>
                  <a:pt x="1505940" y="33017"/>
                  <a:pt x="1513180" y="50496"/>
                  <a:pt x="1513180" y="68723"/>
                </a:cubicBezTo>
                <a:lnTo>
                  <a:pt x="1513180" y="724023"/>
                </a:lnTo>
                <a:cubicBezTo>
                  <a:pt x="1513180" y="742249"/>
                  <a:pt x="1505940" y="759729"/>
                  <a:pt x="1493052" y="772617"/>
                </a:cubicBezTo>
                <a:cubicBezTo>
                  <a:pt x="1480164" y="785505"/>
                  <a:pt x="1462684" y="792746"/>
                  <a:pt x="1444457" y="792746"/>
                </a:cubicBezTo>
                <a:lnTo>
                  <a:pt x="68723" y="792746"/>
                </a:lnTo>
                <a:cubicBezTo>
                  <a:pt x="30768" y="792746"/>
                  <a:pt x="0" y="761978"/>
                  <a:pt x="0" y="724023"/>
                </a:cubicBezTo>
                <a:lnTo>
                  <a:pt x="0" y="68723"/>
                </a:lnTo>
                <a:cubicBezTo>
                  <a:pt x="0" y="50496"/>
                  <a:pt x="7240" y="33017"/>
                  <a:pt x="20128" y="20128"/>
                </a:cubicBezTo>
                <a:cubicBezTo>
                  <a:pt x="33017" y="7240"/>
                  <a:pt x="50496" y="0"/>
                  <a:pt x="68723" y="0"/>
                </a:cubicBezTo>
                <a:close/>
              </a:path>
            </a:pathLst>
          </a:custGeom>
          <a:solidFill>
            <a:srgbClr val="E2CD9E"/>
          </a:solidFill>
        </p:spPr>
        <p:txBody>
          <a:bodyPr/>
          <a:lstStyle/>
          <a:p>
            <a:endParaRPr lang="fr-FR" dirty="0"/>
          </a:p>
        </p:txBody>
      </p:sp>
      <p:sp>
        <p:nvSpPr>
          <p:cNvPr id="3" name="Freeform 3">
            <a:extLst>
              <a:ext uri="{FF2B5EF4-FFF2-40B4-BE49-F238E27FC236}">
                <a16:creationId xmlns:a16="http://schemas.microsoft.com/office/drawing/2014/main" id="{534E33EE-1D00-0F7D-5E6B-177211029161}"/>
              </a:ext>
            </a:extLst>
          </p:cNvPr>
          <p:cNvSpPr/>
          <p:nvPr/>
        </p:nvSpPr>
        <p:spPr>
          <a:xfrm>
            <a:off x="7239000" y="9486294"/>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13" name="Image 12">
            <a:extLst>
              <a:ext uri="{FF2B5EF4-FFF2-40B4-BE49-F238E27FC236}">
                <a16:creationId xmlns:a16="http://schemas.microsoft.com/office/drawing/2014/main" id="{4FA02B1A-4A1D-8B96-FC3F-7882A6E171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0797" y="2495822"/>
            <a:ext cx="7062948" cy="7062948"/>
          </a:xfrm>
          <a:prstGeom prst="rect">
            <a:avLst/>
          </a:prstGeom>
        </p:spPr>
      </p:pic>
      <p:pic>
        <p:nvPicPr>
          <p:cNvPr id="17" name="Image 16">
            <a:extLst>
              <a:ext uri="{FF2B5EF4-FFF2-40B4-BE49-F238E27FC236}">
                <a16:creationId xmlns:a16="http://schemas.microsoft.com/office/drawing/2014/main" id="{D5D12CF3-4A6E-B1D5-E2B9-AAB2D0F16C1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17242" y="2691183"/>
            <a:ext cx="10033010" cy="6019806"/>
          </a:xfrm>
          <a:prstGeom prst="rect">
            <a:avLst/>
          </a:prstGeom>
        </p:spPr>
      </p:pic>
      <p:sp>
        <p:nvSpPr>
          <p:cNvPr id="5" name="Freeform 9">
            <a:extLst>
              <a:ext uri="{FF2B5EF4-FFF2-40B4-BE49-F238E27FC236}">
                <a16:creationId xmlns:a16="http://schemas.microsoft.com/office/drawing/2014/main" id="{C7997654-2EBC-D8C1-051D-8A224E4A13E5}"/>
              </a:ext>
            </a:extLst>
          </p:cNvPr>
          <p:cNvSpPr/>
          <p:nvPr/>
        </p:nvSpPr>
        <p:spPr>
          <a:xfrm rot="227420">
            <a:off x="5702956" y="209777"/>
            <a:ext cx="7621960" cy="1036905"/>
          </a:xfrm>
          <a:custGeom>
            <a:avLst/>
            <a:gdLst/>
            <a:ahLst/>
            <a:cxnLst/>
            <a:rect l="l" t="t" r="r" b="b"/>
            <a:pathLst>
              <a:path w="3471026" h="1168429">
                <a:moveTo>
                  <a:pt x="0" y="0"/>
                </a:moveTo>
                <a:lnTo>
                  <a:pt x="3471026" y="0"/>
                </a:lnTo>
                <a:lnTo>
                  <a:pt x="3471026" y="1168428"/>
                </a:lnTo>
                <a:lnTo>
                  <a:pt x="0" y="11684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TextBox 28">
            <a:extLst>
              <a:ext uri="{FF2B5EF4-FFF2-40B4-BE49-F238E27FC236}">
                <a16:creationId xmlns:a16="http://schemas.microsoft.com/office/drawing/2014/main" id="{6C68F8D0-C1DD-3154-B1C7-A3D45B11BAD9}"/>
              </a:ext>
            </a:extLst>
          </p:cNvPr>
          <p:cNvSpPr txBox="1"/>
          <p:nvPr/>
        </p:nvSpPr>
        <p:spPr>
          <a:xfrm>
            <a:off x="6439020" y="467493"/>
            <a:ext cx="7062948" cy="666849"/>
          </a:xfrm>
          <a:prstGeom prst="rect">
            <a:avLst/>
          </a:prstGeom>
        </p:spPr>
        <p:txBody>
          <a:bodyPr wrap="square" lIns="0" tIns="0" rIns="0" bIns="0" rtlCol="0" anchor="t">
            <a:spAutoFit/>
          </a:bodyPr>
          <a:lstStyle/>
          <a:p>
            <a:pPr marL="0" lvl="0" indent="0" algn="just">
              <a:lnSpc>
                <a:spcPts val="5191"/>
              </a:lnSpc>
            </a:pPr>
            <a:r>
              <a:rPr lang="en-US" sz="4399" b="1" spc="-87" dirty="0">
                <a:solidFill>
                  <a:srgbClr val="1A150F"/>
                </a:solidFill>
                <a:latin typeface="Agrandir Grand"/>
                <a:ea typeface="Agrandir Grand"/>
                <a:cs typeface="Agrandir Grand"/>
                <a:sym typeface="Agrandir Grand"/>
              </a:rPr>
              <a:t>Gestion du Projet</a:t>
            </a:r>
          </a:p>
        </p:txBody>
      </p:sp>
    </p:spTree>
    <p:extLst>
      <p:ext uri="{BB962C8B-B14F-4D97-AF65-F5344CB8AC3E}">
        <p14:creationId xmlns:p14="http://schemas.microsoft.com/office/powerpoint/2010/main" val="1730212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CC18B-AB70-A932-4591-07251BF60B6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C8B31CB-5571-1B43-2E9E-452BD36EEFF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876" b="-2876"/>
            </a:stretch>
          </a:blipFill>
        </p:spPr>
      </p:sp>
      <p:sp>
        <p:nvSpPr>
          <p:cNvPr id="29" name="TextBox 29">
            <a:extLst>
              <a:ext uri="{FF2B5EF4-FFF2-40B4-BE49-F238E27FC236}">
                <a16:creationId xmlns:a16="http://schemas.microsoft.com/office/drawing/2014/main" id="{64459EBC-4433-EF27-97C5-3BA8F69C5D52}"/>
              </a:ext>
            </a:extLst>
          </p:cNvPr>
          <p:cNvSpPr txBox="1"/>
          <p:nvPr/>
        </p:nvSpPr>
        <p:spPr>
          <a:xfrm>
            <a:off x="15836321" y="9708411"/>
            <a:ext cx="2130655" cy="271675"/>
          </a:xfrm>
          <a:prstGeom prst="rect">
            <a:avLst/>
          </a:prstGeom>
        </p:spPr>
        <p:txBody>
          <a:bodyPr lIns="0" tIns="0" rIns="0" bIns="0" rtlCol="0" anchor="t">
            <a:spAutoFit/>
          </a:bodyPr>
          <a:lstStyle/>
          <a:p>
            <a:pPr algn="r">
              <a:lnSpc>
                <a:spcPts val="2357"/>
              </a:lnSpc>
            </a:pPr>
            <a:r>
              <a:rPr lang="en-US" sz="1309" b="1" spc="12" dirty="0">
                <a:solidFill>
                  <a:srgbClr val="1A150F"/>
                </a:solidFill>
                <a:latin typeface="Gotham Bold"/>
                <a:ea typeface="Gotham Bold"/>
                <a:cs typeface="Gotham Bold"/>
                <a:sym typeface="Gotham Bold"/>
              </a:rPr>
              <a:t>12</a:t>
            </a:r>
          </a:p>
        </p:txBody>
      </p:sp>
      <p:sp>
        <p:nvSpPr>
          <p:cNvPr id="31" name="Freeform 7">
            <a:extLst>
              <a:ext uri="{FF2B5EF4-FFF2-40B4-BE49-F238E27FC236}">
                <a16:creationId xmlns:a16="http://schemas.microsoft.com/office/drawing/2014/main" id="{DEAE28AF-6810-646A-2328-4D2A1261897F}"/>
              </a:ext>
            </a:extLst>
          </p:cNvPr>
          <p:cNvSpPr/>
          <p:nvPr/>
        </p:nvSpPr>
        <p:spPr>
          <a:xfrm flipH="1">
            <a:off x="1089447" y="-11514"/>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Freeform 5">
            <a:extLst>
              <a:ext uri="{FF2B5EF4-FFF2-40B4-BE49-F238E27FC236}">
                <a16:creationId xmlns:a16="http://schemas.microsoft.com/office/drawing/2014/main" id="{26A308B8-6750-7F5D-F0CC-B2B4C5AE05E5}"/>
              </a:ext>
            </a:extLst>
          </p:cNvPr>
          <p:cNvSpPr/>
          <p:nvPr/>
        </p:nvSpPr>
        <p:spPr>
          <a:xfrm>
            <a:off x="146197" y="139808"/>
            <a:ext cx="943250" cy="990509"/>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 name="Freeform 11">
            <a:extLst>
              <a:ext uri="{FF2B5EF4-FFF2-40B4-BE49-F238E27FC236}">
                <a16:creationId xmlns:a16="http://schemas.microsoft.com/office/drawing/2014/main" id="{25D16A2A-1BE1-F7C5-D994-844E3CE57A58}"/>
              </a:ext>
            </a:extLst>
          </p:cNvPr>
          <p:cNvSpPr/>
          <p:nvPr/>
        </p:nvSpPr>
        <p:spPr>
          <a:xfrm>
            <a:off x="381000" y="1866900"/>
            <a:ext cx="17585976" cy="6553200"/>
          </a:xfrm>
          <a:custGeom>
            <a:avLst/>
            <a:gdLst/>
            <a:ahLst/>
            <a:cxnLst/>
            <a:rect l="l" t="t" r="r" b="b"/>
            <a:pathLst>
              <a:path w="1513180" h="792746">
                <a:moveTo>
                  <a:pt x="68723" y="0"/>
                </a:moveTo>
                <a:lnTo>
                  <a:pt x="1444457" y="0"/>
                </a:lnTo>
                <a:cubicBezTo>
                  <a:pt x="1462684" y="0"/>
                  <a:pt x="1480164" y="7240"/>
                  <a:pt x="1493052" y="20128"/>
                </a:cubicBezTo>
                <a:cubicBezTo>
                  <a:pt x="1505940" y="33017"/>
                  <a:pt x="1513180" y="50496"/>
                  <a:pt x="1513180" y="68723"/>
                </a:cubicBezTo>
                <a:lnTo>
                  <a:pt x="1513180" y="724023"/>
                </a:lnTo>
                <a:cubicBezTo>
                  <a:pt x="1513180" y="742249"/>
                  <a:pt x="1505940" y="759729"/>
                  <a:pt x="1493052" y="772617"/>
                </a:cubicBezTo>
                <a:cubicBezTo>
                  <a:pt x="1480164" y="785505"/>
                  <a:pt x="1462684" y="792746"/>
                  <a:pt x="1444457" y="792746"/>
                </a:cubicBezTo>
                <a:lnTo>
                  <a:pt x="68723" y="792746"/>
                </a:lnTo>
                <a:cubicBezTo>
                  <a:pt x="30768" y="792746"/>
                  <a:pt x="0" y="761978"/>
                  <a:pt x="0" y="724023"/>
                </a:cubicBezTo>
                <a:lnTo>
                  <a:pt x="0" y="68723"/>
                </a:lnTo>
                <a:cubicBezTo>
                  <a:pt x="0" y="50496"/>
                  <a:pt x="7240" y="33017"/>
                  <a:pt x="20128" y="20128"/>
                </a:cubicBezTo>
                <a:cubicBezTo>
                  <a:pt x="33017" y="7240"/>
                  <a:pt x="50496" y="0"/>
                  <a:pt x="68723" y="0"/>
                </a:cubicBezTo>
                <a:close/>
              </a:path>
            </a:pathLst>
          </a:custGeom>
          <a:solidFill>
            <a:srgbClr val="E2CD9E"/>
          </a:solidFill>
        </p:spPr>
        <p:txBody>
          <a:bodyPr/>
          <a:lstStyle/>
          <a:p>
            <a:endParaRPr lang="fr-FR" dirty="0"/>
          </a:p>
        </p:txBody>
      </p:sp>
      <p:sp>
        <p:nvSpPr>
          <p:cNvPr id="3" name="Freeform 3">
            <a:extLst>
              <a:ext uri="{FF2B5EF4-FFF2-40B4-BE49-F238E27FC236}">
                <a16:creationId xmlns:a16="http://schemas.microsoft.com/office/drawing/2014/main" id="{1E9724F1-F108-ABD7-23B6-4E03BF94758D}"/>
              </a:ext>
            </a:extLst>
          </p:cNvPr>
          <p:cNvSpPr/>
          <p:nvPr/>
        </p:nvSpPr>
        <p:spPr>
          <a:xfrm>
            <a:off x="7239000" y="9486294"/>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10" name="Image 9">
            <a:extLst>
              <a:ext uri="{FF2B5EF4-FFF2-40B4-BE49-F238E27FC236}">
                <a16:creationId xmlns:a16="http://schemas.microsoft.com/office/drawing/2014/main" id="{5A85C518-3E85-D943-A8A2-058E685BB6C7}"/>
              </a:ext>
            </a:extLst>
          </p:cNvPr>
          <p:cNvPicPr>
            <a:picLocks noChangeAspect="1"/>
          </p:cNvPicPr>
          <p:nvPr/>
        </p:nvPicPr>
        <p:blipFill>
          <a:blip r:embed="rId10"/>
          <a:stretch>
            <a:fillRect/>
          </a:stretch>
        </p:blipFill>
        <p:spPr>
          <a:xfrm>
            <a:off x="607689" y="3162300"/>
            <a:ext cx="17072622" cy="3657600"/>
          </a:xfrm>
          <a:prstGeom prst="rect">
            <a:avLst/>
          </a:prstGeom>
        </p:spPr>
      </p:pic>
      <p:sp>
        <p:nvSpPr>
          <p:cNvPr id="14" name="Freeform 5">
            <a:extLst>
              <a:ext uri="{FF2B5EF4-FFF2-40B4-BE49-F238E27FC236}">
                <a16:creationId xmlns:a16="http://schemas.microsoft.com/office/drawing/2014/main" id="{72C295C2-A5A8-0F20-2595-C37EE77F14C8}"/>
              </a:ext>
            </a:extLst>
          </p:cNvPr>
          <p:cNvSpPr/>
          <p:nvPr/>
        </p:nvSpPr>
        <p:spPr>
          <a:xfrm>
            <a:off x="16712613" y="8858295"/>
            <a:ext cx="943250" cy="990509"/>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7">
            <a:extLst>
              <a:ext uri="{FF2B5EF4-FFF2-40B4-BE49-F238E27FC236}">
                <a16:creationId xmlns:a16="http://schemas.microsoft.com/office/drawing/2014/main" id="{B021B821-A590-A84F-60FC-B4692B5096A5}"/>
              </a:ext>
            </a:extLst>
          </p:cNvPr>
          <p:cNvSpPr/>
          <p:nvPr/>
        </p:nvSpPr>
        <p:spPr>
          <a:xfrm flipH="1">
            <a:off x="17483562" y="8502849"/>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9">
            <a:extLst>
              <a:ext uri="{FF2B5EF4-FFF2-40B4-BE49-F238E27FC236}">
                <a16:creationId xmlns:a16="http://schemas.microsoft.com/office/drawing/2014/main" id="{F2A7D40E-5C38-45E8-2FD1-0133B7A47611}"/>
              </a:ext>
            </a:extLst>
          </p:cNvPr>
          <p:cNvSpPr/>
          <p:nvPr/>
        </p:nvSpPr>
        <p:spPr>
          <a:xfrm rot="227420">
            <a:off x="4869504" y="420892"/>
            <a:ext cx="8548991" cy="1357640"/>
          </a:xfrm>
          <a:custGeom>
            <a:avLst/>
            <a:gdLst/>
            <a:ahLst/>
            <a:cxnLst/>
            <a:rect l="l" t="t" r="r" b="b"/>
            <a:pathLst>
              <a:path w="3471026" h="1168429">
                <a:moveTo>
                  <a:pt x="0" y="0"/>
                </a:moveTo>
                <a:lnTo>
                  <a:pt x="3471026" y="0"/>
                </a:lnTo>
                <a:lnTo>
                  <a:pt x="3471026" y="1168428"/>
                </a:lnTo>
                <a:lnTo>
                  <a:pt x="0" y="11684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8" name="TextBox 28">
            <a:extLst>
              <a:ext uri="{FF2B5EF4-FFF2-40B4-BE49-F238E27FC236}">
                <a16:creationId xmlns:a16="http://schemas.microsoft.com/office/drawing/2014/main" id="{BD077CC0-9D69-231B-16B2-B26151CDFBBD}"/>
              </a:ext>
            </a:extLst>
          </p:cNvPr>
          <p:cNvSpPr txBox="1"/>
          <p:nvPr/>
        </p:nvSpPr>
        <p:spPr>
          <a:xfrm>
            <a:off x="5943600" y="774993"/>
            <a:ext cx="10363200" cy="666849"/>
          </a:xfrm>
          <a:prstGeom prst="rect">
            <a:avLst/>
          </a:prstGeom>
        </p:spPr>
        <p:txBody>
          <a:bodyPr wrap="square" lIns="0" tIns="0" rIns="0" bIns="0" rtlCol="0" anchor="t">
            <a:spAutoFit/>
          </a:bodyPr>
          <a:lstStyle/>
          <a:p>
            <a:pPr marL="0" lvl="0" indent="0" algn="just">
              <a:lnSpc>
                <a:spcPts val="5191"/>
              </a:lnSpc>
            </a:pPr>
            <a:r>
              <a:rPr lang="en-US" sz="4399" b="1" spc="-87" dirty="0">
                <a:solidFill>
                  <a:srgbClr val="1A150F"/>
                </a:solidFill>
                <a:latin typeface="Agrandir Grand"/>
                <a:ea typeface="Agrandir Grand"/>
                <a:cs typeface="Agrandir Grand"/>
                <a:sym typeface="Agrandir Grand"/>
              </a:rPr>
              <a:t>Retour </a:t>
            </a:r>
            <a:r>
              <a:rPr lang="en-US" sz="4399" b="1" spc="-87" dirty="0" err="1">
                <a:solidFill>
                  <a:srgbClr val="1A150F"/>
                </a:solidFill>
                <a:latin typeface="Agrandir Grand"/>
                <a:ea typeface="Agrandir Grand"/>
                <a:cs typeface="Agrandir Grand"/>
                <a:sym typeface="Agrandir Grand"/>
              </a:rPr>
              <a:t>d’éxperience</a:t>
            </a:r>
            <a:r>
              <a:rPr lang="en-US" sz="4399" b="1" spc="-87" dirty="0">
                <a:solidFill>
                  <a:srgbClr val="1A150F"/>
                </a:solidFill>
                <a:latin typeface="Agrandir Grand"/>
                <a:ea typeface="Agrandir Grand"/>
                <a:cs typeface="Agrandir Grand"/>
                <a:sym typeface="Agrandir Grand"/>
              </a:rPr>
              <a:t> </a:t>
            </a:r>
          </a:p>
        </p:txBody>
      </p:sp>
    </p:spTree>
    <p:extLst>
      <p:ext uri="{BB962C8B-B14F-4D97-AF65-F5344CB8AC3E}">
        <p14:creationId xmlns:p14="http://schemas.microsoft.com/office/powerpoint/2010/main" val="1764601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4017A-2476-A31A-7A10-30F80AF1079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E971FC-2CFF-BC28-9FF5-CBFB7CBF7B0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876" b="-2876"/>
            </a:stretch>
          </a:blipFill>
        </p:spPr>
      </p:sp>
      <p:sp>
        <p:nvSpPr>
          <p:cNvPr id="29" name="TextBox 29">
            <a:extLst>
              <a:ext uri="{FF2B5EF4-FFF2-40B4-BE49-F238E27FC236}">
                <a16:creationId xmlns:a16="http://schemas.microsoft.com/office/drawing/2014/main" id="{A338DFDD-AF2F-B829-EA97-D7EC68D129F2}"/>
              </a:ext>
            </a:extLst>
          </p:cNvPr>
          <p:cNvSpPr txBox="1"/>
          <p:nvPr/>
        </p:nvSpPr>
        <p:spPr>
          <a:xfrm>
            <a:off x="15836321" y="9708411"/>
            <a:ext cx="2130655" cy="271675"/>
          </a:xfrm>
          <a:prstGeom prst="rect">
            <a:avLst/>
          </a:prstGeom>
        </p:spPr>
        <p:txBody>
          <a:bodyPr lIns="0" tIns="0" rIns="0" bIns="0" rtlCol="0" anchor="t">
            <a:spAutoFit/>
          </a:bodyPr>
          <a:lstStyle/>
          <a:p>
            <a:pPr algn="r">
              <a:lnSpc>
                <a:spcPts val="2357"/>
              </a:lnSpc>
            </a:pPr>
            <a:r>
              <a:rPr lang="en-US" sz="1309" b="1" spc="12" dirty="0">
                <a:solidFill>
                  <a:srgbClr val="1A150F"/>
                </a:solidFill>
                <a:latin typeface="Gotham Bold"/>
                <a:ea typeface="Gotham Bold"/>
                <a:cs typeface="Gotham Bold"/>
                <a:sym typeface="Gotham Bold"/>
              </a:rPr>
              <a:t>13</a:t>
            </a:r>
          </a:p>
        </p:txBody>
      </p:sp>
      <p:sp>
        <p:nvSpPr>
          <p:cNvPr id="31" name="Freeform 7">
            <a:extLst>
              <a:ext uri="{FF2B5EF4-FFF2-40B4-BE49-F238E27FC236}">
                <a16:creationId xmlns:a16="http://schemas.microsoft.com/office/drawing/2014/main" id="{CA3A57A1-D5D8-6564-E496-7202DFD6F017}"/>
              </a:ext>
            </a:extLst>
          </p:cNvPr>
          <p:cNvSpPr/>
          <p:nvPr/>
        </p:nvSpPr>
        <p:spPr>
          <a:xfrm flipH="1">
            <a:off x="1089447" y="-11514"/>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Freeform 5">
            <a:extLst>
              <a:ext uri="{FF2B5EF4-FFF2-40B4-BE49-F238E27FC236}">
                <a16:creationId xmlns:a16="http://schemas.microsoft.com/office/drawing/2014/main" id="{4CBC6488-AF60-DF77-DB33-AA92B55CDDA2}"/>
              </a:ext>
            </a:extLst>
          </p:cNvPr>
          <p:cNvSpPr/>
          <p:nvPr/>
        </p:nvSpPr>
        <p:spPr>
          <a:xfrm>
            <a:off x="146197" y="139808"/>
            <a:ext cx="943250" cy="990509"/>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 name="Freeform 3">
            <a:extLst>
              <a:ext uri="{FF2B5EF4-FFF2-40B4-BE49-F238E27FC236}">
                <a16:creationId xmlns:a16="http://schemas.microsoft.com/office/drawing/2014/main" id="{E0AA5BA2-C459-A466-B6A4-B4C4A9EFC5BF}"/>
              </a:ext>
            </a:extLst>
          </p:cNvPr>
          <p:cNvSpPr/>
          <p:nvPr/>
        </p:nvSpPr>
        <p:spPr>
          <a:xfrm>
            <a:off x="7239000" y="9486294"/>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5">
            <a:extLst>
              <a:ext uri="{FF2B5EF4-FFF2-40B4-BE49-F238E27FC236}">
                <a16:creationId xmlns:a16="http://schemas.microsoft.com/office/drawing/2014/main" id="{BB6558BD-387B-2F8D-925D-53440007F9B8}"/>
              </a:ext>
            </a:extLst>
          </p:cNvPr>
          <p:cNvSpPr/>
          <p:nvPr/>
        </p:nvSpPr>
        <p:spPr>
          <a:xfrm>
            <a:off x="16712613" y="8858295"/>
            <a:ext cx="943250" cy="990509"/>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7">
            <a:extLst>
              <a:ext uri="{FF2B5EF4-FFF2-40B4-BE49-F238E27FC236}">
                <a16:creationId xmlns:a16="http://schemas.microsoft.com/office/drawing/2014/main" id="{45B72F0B-5E9E-221C-5673-E32B4368E0E2}"/>
              </a:ext>
            </a:extLst>
          </p:cNvPr>
          <p:cNvSpPr/>
          <p:nvPr/>
        </p:nvSpPr>
        <p:spPr>
          <a:xfrm flipH="1">
            <a:off x="17483562" y="8502849"/>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9">
            <a:extLst>
              <a:ext uri="{FF2B5EF4-FFF2-40B4-BE49-F238E27FC236}">
                <a16:creationId xmlns:a16="http://schemas.microsoft.com/office/drawing/2014/main" id="{1D60DF3E-65A9-A0A9-0AE2-C9AAEAE609B6}"/>
              </a:ext>
            </a:extLst>
          </p:cNvPr>
          <p:cNvSpPr/>
          <p:nvPr/>
        </p:nvSpPr>
        <p:spPr>
          <a:xfrm rot="227420">
            <a:off x="4869503" y="625013"/>
            <a:ext cx="8548991" cy="1357640"/>
          </a:xfrm>
          <a:custGeom>
            <a:avLst/>
            <a:gdLst/>
            <a:ahLst/>
            <a:cxnLst/>
            <a:rect l="l" t="t" r="r" b="b"/>
            <a:pathLst>
              <a:path w="3471026" h="1168429">
                <a:moveTo>
                  <a:pt x="0" y="0"/>
                </a:moveTo>
                <a:lnTo>
                  <a:pt x="3471026" y="0"/>
                </a:lnTo>
                <a:lnTo>
                  <a:pt x="3471026" y="1168428"/>
                </a:lnTo>
                <a:lnTo>
                  <a:pt x="0" y="11684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TextBox 28">
            <a:extLst>
              <a:ext uri="{FF2B5EF4-FFF2-40B4-BE49-F238E27FC236}">
                <a16:creationId xmlns:a16="http://schemas.microsoft.com/office/drawing/2014/main" id="{B69B13B5-4C24-E950-99E6-02192D890A5B}"/>
              </a:ext>
            </a:extLst>
          </p:cNvPr>
          <p:cNvSpPr txBox="1"/>
          <p:nvPr/>
        </p:nvSpPr>
        <p:spPr>
          <a:xfrm>
            <a:off x="5923427" y="996656"/>
            <a:ext cx="10363200" cy="666849"/>
          </a:xfrm>
          <a:prstGeom prst="rect">
            <a:avLst/>
          </a:prstGeom>
        </p:spPr>
        <p:txBody>
          <a:bodyPr wrap="square" lIns="0" tIns="0" rIns="0" bIns="0" rtlCol="0" anchor="t">
            <a:spAutoFit/>
          </a:bodyPr>
          <a:lstStyle/>
          <a:p>
            <a:pPr marL="0" lvl="0" indent="0" algn="just">
              <a:lnSpc>
                <a:spcPts val="5191"/>
              </a:lnSpc>
            </a:pPr>
            <a:r>
              <a:rPr lang="en-US" sz="4399" b="1" spc="-87" dirty="0">
                <a:solidFill>
                  <a:srgbClr val="1A150F"/>
                </a:solidFill>
                <a:latin typeface="Agrandir Grand"/>
                <a:ea typeface="Agrandir Grand"/>
                <a:cs typeface="Agrandir Grand"/>
                <a:sym typeface="Agrandir Grand"/>
              </a:rPr>
              <a:t>Retour sur </a:t>
            </a:r>
            <a:r>
              <a:rPr lang="en-US" sz="4399" b="1" spc="-87" dirty="0" err="1">
                <a:solidFill>
                  <a:srgbClr val="1A150F"/>
                </a:solidFill>
                <a:latin typeface="Agrandir Grand"/>
                <a:ea typeface="Agrandir Grand"/>
                <a:cs typeface="Agrandir Grand"/>
                <a:sym typeface="Agrandir Grand"/>
              </a:rPr>
              <a:t>expérience</a:t>
            </a:r>
            <a:r>
              <a:rPr lang="en-US" sz="4399" b="1" spc="-87" dirty="0">
                <a:solidFill>
                  <a:srgbClr val="1A150F"/>
                </a:solidFill>
                <a:latin typeface="Agrandir Grand"/>
                <a:ea typeface="Agrandir Grand"/>
                <a:cs typeface="Agrandir Grand"/>
                <a:sym typeface="Agrandir Grand"/>
              </a:rPr>
              <a:t> </a:t>
            </a:r>
          </a:p>
        </p:txBody>
      </p:sp>
      <p:sp>
        <p:nvSpPr>
          <p:cNvPr id="6" name="Google Shape;1883;p67">
            <a:extLst>
              <a:ext uri="{FF2B5EF4-FFF2-40B4-BE49-F238E27FC236}">
                <a16:creationId xmlns:a16="http://schemas.microsoft.com/office/drawing/2014/main" id="{4578AEC2-AB26-7C08-DF4E-F3E0C8F878E0}"/>
              </a:ext>
            </a:extLst>
          </p:cNvPr>
          <p:cNvSpPr/>
          <p:nvPr/>
        </p:nvSpPr>
        <p:spPr>
          <a:xfrm rot="5400000" flipH="1">
            <a:off x="12720476" y="2918525"/>
            <a:ext cx="2256663" cy="2818622"/>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83;p67">
            <a:extLst>
              <a:ext uri="{FF2B5EF4-FFF2-40B4-BE49-F238E27FC236}">
                <a16:creationId xmlns:a16="http://schemas.microsoft.com/office/drawing/2014/main" id="{3497A841-D3BB-8172-5563-538C7A3D0246}"/>
              </a:ext>
            </a:extLst>
          </p:cNvPr>
          <p:cNvSpPr/>
          <p:nvPr/>
        </p:nvSpPr>
        <p:spPr>
          <a:xfrm rot="5400000" flipH="1">
            <a:off x="8108154" y="2822221"/>
            <a:ext cx="2256663" cy="2818622"/>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83;p67">
            <a:extLst>
              <a:ext uri="{FF2B5EF4-FFF2-40B4-BE49-F238E27FC236}">
                <a16:creationId xmlns:a16="http://schemas.microsoft.com/office/drawing/2014/main" id="{1533BF26-9A90-6E03-0EB2-86101F921CFB}"/>
              </a:ext>
            </a:extLst>
          </p:cNvPr>
          <p:cNvSpPr/>
          <p:nvPr/>
        </p:nvSpPr>
        <p:spPr>
          <a:xfrm rot="5400000" flipH="1">
            <a:off x="3284574" y="2740383"/>
            <a:ext cx="2256663" cy="2818622"/>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a:extLst>
              <a:ext uri="{FF2B5EF4-FFF2-40B4-BE49-F238E27FC236}">
                <a16:creationId xmlns:a16="http://schemas.microsoft.com/office/drawing/2014/main" id="{24EC9576-7456-269F-136A-080BB15C7F9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715384" y="3465243"/>
            <a:ext cx="1359924" cy="15325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Github Logo - Free social media icons">
            <a:extLst>
              <a:ext uri="{FF2B5EF4-FFF2-40B4-BE49-F238E27FC236}">
                <a16:creationId xmlns:a16="http://schemas.microsoft.com/office/drawing/2014/main" id="{7C65DA39-C045-66E9-432D-695E15CD85C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84451" y="3512071"/>
            <a:ext cx="1345922" cy="13459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Gantt Project - ECOGESTIONBLOG">
            <a:extLst>
              <a:ext uri="{FF2B5EF4-FFF2-40B4-BE49-F238E27FC236}">
                <a16:creationId xmlns:a16="http://schemas.microsoft.com/office/drawing/2014/main" id="{926B90BA-C08F-BAAC-BCC2-E808FDC01A9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47707" y="3690980"/>
            <a:ext cx="1372457" cy="1372457"/>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9">
            <a:extLst>
              <a:ext uri="{FF2B5EF4-FFF2-40B4-BE49-F238E27FC236}">
                <a16:creationId xmlns:a16="http://schemas.microsoft.com/office/drawing/2014/main" id="{A5ADE875-FB06-B56E-2957-EBBCE7E2761A}"/>
              </a:ext>
            </a:extLst>
          </p:cNvPr>
          <p:cNvSpPr/>
          <p:nvPr/>
        </p:nvSpPr>
        <p:spPr>
          <a:xfrm rot="327314">
            <a:off x="2581239" y="5505278"/>
            <a:ext cx="3868472" cy="1055067"/>
          </a:xfrm>
          <a:custGeom>
            <a:avLst/>
            <a:gdLst/>
            <a:ahLst/>
            <a:cxnLst/>
            <a:rect l="l" t="t" r="r" b="b"/>
            <a:pathLst>
              <a:path w="5263440" h="1771797">
                <a:moveTo>
                  <a:pt x="0" y="0"/>
                </a:moveTo>
                <a:lnTo>
                  <a:pt x="5263440" y="0"/>
                </a:lnTo>
                <a:lnTo>
                  <a:pt x="5263440" y="1771798"/>
                </a:lnTo>
                <a:lnTo>
                  <a:pt x="0" y="1771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FR" dirty="0"/>
          </a:p>
        </p:txBody>
      </p:sp>
      <p:sp>
        <p:nvSpPr>
          <p:cNvPr id="17" name="Freeform 9">
            <a:extLst>
              <a:ext uri="{FF2B5EF4-FFF2-40B4-BE49-F238E27FC236}">
                <a16:creationId xmlns:a16="http://schemas.microsoft.com/office/drawing/2014/main" id="{25808218-DEBC-5E23-2224-9657D7809C3A}"/>
              </a:ext>
            </a:extLst>
          </p:cNvPr>
          <p:cNvSpPr/>
          <p:nvPr/>
        </p:nvSpPr>
        <p:spPr>
          <a:xfrm rot="327314">
            <a:off x="7575063" y="5533126"/>
            <a:ext cx="3492700" cy="1055035"/>
          </a:xfrm>
          <a:custGeom>
            <a:avLst/>
            <a:gdLst/>
            <a:ahLst/>
            <a:cxnLst/>
            <a:rect l="l" t="t" r="r" b="b"/>
            <a:pathLst>
              <a:path w="5263440" h="1771797">
                <a:moveTo>
                  <a:pt x="0" y="0"/>
                </a:moveTo>
                <a:lnTo>
                  <a:pt x="5263440" y="0"/>
                </a:lnTo>
                <a:lnTo>
                  <a:pt x="5263440" y="1771798"/>
                </a:lnTo>
                <a:lnTo>
                  <a:pt x="0" y="1771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9">
            <a:extLst>
              <a:ext uri="{FF2B5EF4-FFF2-40B4-BE49-F238E27FC236}">
                <a16:creationId xmlns:a16="http://schemas.microsoft.com/office/drawing/2014/main" id="{864FDAC8-553B-C16C-2EA7-ED41DEBA78F8}"/>
              </a:ext>
            </a:extLst>
          </p:cNvPr>
          <p:cNvSpPr/>
          <p:nvPr/>
        </p:nvSpPr>
        <p:spPr>
          <a:xfrm rot="327314">
            <a:off x="11768105" y="5477872"/>
            <a:ext cx="4338382" cy="1201612"/>
          </a:xfrm>
          <a:custGeom>
            <a:avLst/>
            <a:gdLst/>
            <a:ahLst/>
            <a:cxnLst/>
            <a:rect l="l" t="t" r="r" b="b"/>
            <a:pathLst>
              <a:path w="5263440" h="1771797">
                <a:moveTo>
                  <a:pt x="0" y="0"/>
                </a:moveTo>
                <a:lnTo>
                  <a:pt x="5263440" y="0"/>
                </a:lnTo>
                <a:lnTo>
                  <a:pt x="5263440" y="1771798"/>
                </a:lnTo>
                <a:lnTo>
                  <a:pt x="0" y="1771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TextBox 20">
            <a:extLst>
              <a:ext uri="{FF2B5EF4-FFF2-40B4-BE49-F238E27FC236}">
                <a16:creationId xmlns:a16="http://schemas.microsoft.com/office/drawing/2014/main" id="{3D3EA3B4-25AD-873E-FF7A-C25DF5A197EE}"/>
              </a:ext>
            </a:extLst>
          </p:cNvPr>
          <p:cNvSpPr txBox="1"/>
          <p:nvPr/>
        </p:nvSpPr>
        <p:spPr>
          <a:xfrm>
            <a:off x="3419319" y="5369494"/>
            <a:ext cx="2079954" cy="1050288"/>
          </a:xfrm>
          <a:prstGeom prst="rect">
            <a:avLst/>
          </a:prstGeom>
        </p:spPr>
        <p:txBody>
          <a:bodyPr wrap="square" lIns="0" tIns="0" rIns="0" bIns="0" rtlCol="0" anchor="t">
            <a:spAutoFit/>
          </a:bodyPr>
          <a:lstStyle/>
          <a:p>
            <a:pPr algn="l">
              <a:lnSpc>
                <a:spcPts val="9021"/>
              </a:lnSpc>
            </a:pPr>
            <a:r>
              <a:rPr lang="en-US" sz="4800" spc="-379" dirty="0">
                <a:solidFill>
                  <a:srgbClr val="000000"/>
                </a:solidFill>
                <a:latin typeface="League Spartan"/>
                <a:ea typeface="League Spartan"/>
                <a:cs typeface="League Spartan"/>
                <a:sym typeface="League Spartan"/>
              </a:rPr>
              <a:t>Discord</a:t>
            </a:r>
          </a:p>
        </p:txBody>
      </p:sp>
      <p:sp>
        <p:nvSpPr>
          <p:cNvPr id="20" name="TextBox 20">
            <a:extLst>
              <a:ext uri="{FF2B5EF4-FFF2-40B4-BE49-F238E27FC236}">
                <a16:creationId xmlns:a16="http://schemas.microsoft.com/office/drawing/2014/main" id="{59513084-ACCB-E2FB-AF9E-EB4DF54806EE}"/>
              </a:ext>
            </a:extLst>
          </p:cNvPr>
          <p:cNvSpPr txBox="1"/>
          <p:nvPr/>
        </p:nvSpPr>
        <p:spPr>
          <a:xfrm>
            <a:off x="8384916" y="5465674"/>
            <a:ext cx="2079954" cy="1050288"/>
          </a:xfrm>
          <a:prstGeom prst="rect">
            <a:avLst/>
          </a:prstGeom>
        </p:spPr>
        <p:txBody>
          <a:bodyPr wrap="square" lIns="0" tIns="0" rIns="0" bIns="0" rtlCol="0" anchor="t">
            <a:spAutoFit/>
          </a:bodyPr>
          <a:lstStyle/>
          <a:p>
            <a:pPr algn="l">
              <a:lnSpc>
                <a:spcPts val="9021"/>
              </a:lnSpc>
            </a:pPr>
            <a:r>
              <a:rPr lang="en-US" sz="4800" spc="-379" dirty="0">
                <a:solidFill>
                  <a:srgbClr val="000000"/>
                </a:solidFill>
                <a:latin typeface="League Spartan"/>
                <a:ea typeface="League Spartan"/>
                <a:cs typeface="League Spartan"/>
                <a:sym typeface="League Spartan"/>
              </a:rPr>
              <a:t>GitHub</a:t>
            </a:r>
          </a:p>
        </p:txBody>
      </p:sp>
      <p:sp>
        <p:nvSpPr>
          <p:cNvPr id="21" name="TextBox 20">
            <a:extLst>
              <a:ext uri="{FF2B5EF4-FFF2-40B4-BE49-F238E27FC236}">
                <a16:creationId xmlns:a16="http://schemas.microsoft.com/office/drawing/2014/main" id="{289A3A39-AF52-124D-420E-4F68DE3EA809}"/>
              </a:ext>
            </a:extLst>
          </p:cNvPr>
          <p:cNvSpPr txBox="1"/>
          <p:nvPr/>
        </p:nvSpPr>
        <p:spPr>
          <a:xfrm>
            <a:off x="12439496" y="5507667"/>
            <a:ext cx="3815295" cy="1050288"/>
          </a:xfrm>
          <a:prstGeom prst="rect">
            <a:avLst/>
          </a:prstGeom>
        </p:spPr>
        <p:txBody>
          <a:bodyPr wrap="square" lIns="0" tIns="0" rIns="0" bIns="0" rtlCol="0" anchor="t">
            <a:spAutoFit/>
          </a:bodyPr>
          <a:lstStyle/>
          <a:p>
            <a:pPr algn="l">
              <a:lnSpc>
                <a:spcPts val="9021"/>
              </a:lnSpc>
            </a:pPr>
            <a:r>
              <a:rPr lang="en-US" sz="4800" spc="-379" dirty="0" err="1">
                <a:solidFill>
                  <a:srgbClr val="000000"/>
                </a:solidFill>
                <a:latin typeface="League Spartan"/>
                <a:ea typeface="League Spartan"/>
                <a:cs typeface="League Spartan"/>
                <a:sym typeface="League Spartan"/>
              </a:rPr>
              <a:t>GanttProject</a:t>
            </a:r>
            <a:endParaRPr lang="en-US" sz="4800" spc="-379" dirty="0">
              <a:solidFill>
                <a:srgbClr val="000000"/>
              </a:solidFill>
              <a:latin typeface="League Spartan"/>
              <a:ea typeface="League Spartan"/>
              <a:cs typeface="League Spartan"/>
              <a:sym typeface="League Spartan"/>
            </a:endParaRPr>
          </a:p>
        </p:txBody>
      </p:sp>
      <p:cxnSp>
        <p:nvCxnSpPr>
          <p:cNvPr id="22" name="Google Shape;1875;p67">
            <a:extLst>
              <a:ext uri="{FF2B5EF4-FFF2-40B4-BE49-F238E27FC236}">
                <a16:creationId xmlns:a16="http://schemas.microsoft.com/office/drawing/2014/main" id="{91FFE5F1-5D0A-8531-261D-0D2F52F33B94}"/>
              </a:ext>
            </a:extLst>
          </p:cNvPr>
          <p:cNvCxnSpPr>
            <a:cxnSpLocks/>
          </p:cNvCxnSpPr>
          <p:nvPr/>
        </p:nvCxnSpPr>
        <p:spPr>
          <a:xfrm flipV="1">
            <a:off x="2702377" y="6807232"/>
            <a:ext cx="3626195" cy="25805"/>
          </a:xfrm>
          <a:prstGeom prst="straightConnector1">
            <a:avLst/>
          </a:prstGeom>
          <a:noFill/>
          <a:ln w="19050" cap="flat" cmpd="sng">
            <a:solidFill>
              <a:schemeClr val="dk1"/>
            </a:solidFill>
            <a:prstDash val="dot"/>
            <a:round/>
            <a:headEnd type="none" w="med" len="med"/>
            <a:tailEnd type="none" w="med" len="med"/>
          </a:ln>
        </p:spPr>
      </p:cxnSp>
      <p:cxnSp>
        <p:nvCxnSpPr>
          <p:cNvPr id="24" name="Google Shape;1875;p67">
            <a:extLst>
              <a:ext uri="{FF2B5EF4-FFF2-40B4-BE49-F238E27FC236}">
                <a16:creationId xmlns:a16="http://schemas.microsoft.com/office/drawing/2014/main" id="{352565CB-02A0-F999-406D-9B3C7FBC2639}"/>
              </a:ext>
            </a:extLst>
          </p:cNvPr>
          <p:cNvCxnSpPr>
            <a:cxnSpLocks/>
          </p:cNvCxnSpPr>
          <p:nvPr/>
        </p:nvCxnSpPr>
        <p:spPr>
          <a:xfrm flipV="1">
            <a:off x="7773494" y="6761423"/>
            <a:ext cx="3626195" cy="25805"/>
          </a:xfrm>
          <a:prstGeom prst="straightConnector1">
            <a:avLst/>
          </a:prstGeom>
          <a:noFill/>
          <a:ln w="19050" cap="flat" cmpd="sng">
            <a:solidFill>
              <a:schemeClr val="dk1"/>
            </a:solidFill>
            <a:prstDash val="dot"/>
            <a:round/>
            <a:headEnd type="none" w="med" len="med"/>
            <a:tailEnd type="none" w="med" len="med"/>
          </a:ln>
        </p:spPr>
      </p:cxnSp>
      <p:cxnSp>
        <p:nvCxnSpPr>
          <p:cNvPr id="25" name="Google Shape;1875;p67">
            <a:extLst>
              <a:ext uri="{FF2B5EF4-FFF2-40B4-BE49-F238E27FC236}">
                <a16:creationId xmlns:a16="http://schemas.microsoft.com/office/drawing/2014/main" id="{5457C05C-151A-5360-893B-E5277597D7C6}"/>
              </a:ext>
            </a:extLst>
          </p:cNvPr>
          <p:cNvCxnSpPr>
            <a:cxnSpLocks/>
          </p:cNvCxnSpPr>
          <p:nvPr/>
        </p:nvCxnSpPr>
        <p:spPr>
          <a:xfrm flipV="1">
            <a:off x="12439496" y="6728937"/>
            <a:ext cx="3626195" cy="25805"/>
          </a:xfrm>
          <a:prstGeom prst="straightConnector1">
            <a:avLst/>
          </a:prstGeom>
          <a:noFill/>
          <a:ln w="19050" cap="flat" cmpd="sng">
            <a:solidFill>
              <a:schemeClr val="dk1"/>
            </a:solidFill>
            <a:prstDash val="dot"/>
            <a:round/>
            <a:headEnd type="none" w="med" len="med"/>
            <a:tailEnd type="none" w="med" len="med"/>
          </a:ln>
        </p:spPr>
      </p:cxnSp>
      <p:sp>
        <p:nvSpPr>
          <p:cNvPr id="30" name="Google Shape;1871;p67">
            <a:extLst>
              <a:ext uri="{FF2B5EF4-FFF2-40B4-BE49-F238E27FC236}">
                <a16:creationId xmlns:a16="http://schemas.microsoft.com/office/drawing/2014/main" id="{69B6A3FC-A931-02A0-7241-FA399F79A5D8}"/>
              </a:ext>
            </a:extLst>
          </p:cNvPr>
          <p:cNvSpPr txBox="1">
            <a:spLocks/>
          </p:cNvSpPr>
          <p:nvPr/>
        </p:nvSpPr>
        <p:spPr>
          <a:xfrm flipH="1">
            <a:off x="2174274" y="6880824"/>
            <a:ext cx="4682399" cy="1413391"/>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fr-FR" dirty="0">
                <a:latin typeface="Gotham" panose="020B0604020202020204" charset="0"/>
                <a:cs typeface="Gotham" panose="020B0604020202020204" charset="0"/>
              </a:rPr>
              <a:t>Communication rapide, partage de fichiers</a:t>
            </a:r>
            <a:endParaRPr lang="en-US" dirty="0">
              <a:latin typeface="Gotham" panose="020B0604020202020204" charset="0"/>
              <a:cs typeface="Gotham" panose="020B0604020202020204" charset="0"/>
            </a:endParaRPr>
          </a:p>
        </p:txBody>
      </p:sp>
      <p:sp>
        <p:nvSpPr>
          <p:cNvPr id="33" name="Google Shape;1871;p67">
            <a:extLst>
              <a:ext uri="{FF2B5EF4-FFF2-40B4-BE49-F238E27FC236}">
                <a16:creationId xmlns:a16="http://schemas.microsoft.com/office/drawing/2014/main" id="{8BC16AE0-F31D-36F2-9C11-68925B5581E5}"/>
              </a:ext>
            </a:extLst>
          </p:cNvPr>
          <p:cNvSpPr txBox="1">
            <a:spLocks/>
          </p:cNvSpPr>
          <p:nvPr/>
        </p:nvSpPr>
        <p:spPr>
          <a:xfrm flipH="1">
            <a:off x="7083693" y="6807079"/>
            <a:ext cx="4682399" cy="1413391"/>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fr-FR" dirty="0">
                <a:latin typeface="Gotham" panose="020B0604020202020204" charset="0"/>
                <a:cs typeface="Gotham" panose="020B0604020202020204" charset="0"/>
              </a:rPr>
              <a:t>Gestion du code et collaboration technique</a:t>
            </a:r>
          </a:p>
        </p:txBody>
      </p:sp>
      <p:sp>
        <p:nvSpPr>
          <p:cNvPr id="34" name="Google Shape;1871;p67">
            <a:extLst>
              <a:ext uri="{FF2B5EF4-FFF2-40B4-BE49-F238E27FC236}">
                <a16:creationId xmlns:a16="http://schemas.microsoft.com/office/drawing/2014/main" id="{A274DF82-CAE6-0429-2A7B-42CFFF53477F}"/>
              </a:ext>
            </a:extLst>
          </p:cNvPr>
          <p:cNvSpPr txBox="1">
            <a:spLocks/>
          </p:cNvSpPr>
          <p:nvPr/>
        </p:nvSpPr>
        <p:spPr>
          <a:xfrm flipH="1">
            <a:off x="11911393" y="6880824"/>
            <a:ext cx="4682399" cy="1413391"/>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fr-FR" dirty="0">
                <a:latin typeface="Gotham" panose="020B0604020202020204" charset="0"/>
                <a:cs typeface="Gotham" panose="020B0604020202020204" charset="0"/>
              </a:rPr>
              <a:t> Gestion des délais et suivi des livrables</a:t>
            </a:r>
          </a:p>
        </p:txBody>
      </p:sp>
    </p:spTree>
    <p:extLst>
      <p:ext uri="{BB962C8B-B14F-4D97-AF65-F5344CB8AC3E}">
        <p14:creationId xmlns:p14="http://schemas.microsoft.com/office/powerpoint/2010/main" val="183160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EA85-286E-C699-6884-7643FBA5C40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2A8A1E-AF8D-49D9-669E-04FF813964F7}"/>
              </a:ext>
            </a:extLst>
          </p:cNvPr>
          <p:cNvSpPr/>
          <p:nvPr/>
        </p:nvSpPr>
        <p:spPr>
          <a:xfrm>
            <a:off x="0" y="-872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876" b="-2876"/>
            </a:stretch>
          </a:blipFill>
        </p:spPr>
        <p:txBody>
          <a:bodyPr/>
          <a:lstStyle/>
          <a:p>
            <a:endParaRPr lang="fr-FR" dirty="0"/>
          </a:p>
        </p:txBody>
      </p:sp>
      <p:sp>
        <p:nvSpPr>
          <p:cNvPr id="29" name="TextBox 29">
            <a:extLst>
              <a:ext uri="{FF2B5EF4-FFF2-40B4-BE49-F238E27FC236}">
                <a16:creationId xmlns:a16="http://schemas.microsoft.com/office/drawing/2014/main" id="{DE9C23E9-B340-0C07-E111-D58B77AE8D1F}"/>
              </a:ext>
            </a:extLst>
          </p:cNvPr>
          <p:cNvSpPr txBox="1"/>
          <p:nvPr/>
        </p:nvSpPr>
        <p:spPr>
          <a:xfrm>
            <a:off x="15836321" y="9708411"/>
            <a:ext cx="2130655" cy="271675"/>
          </a:xfrm>
          <a:prstGeom prst="rect">
            <a:avLst/>
          </a:prstGeom>
        </p:spPr>
        <p:txBody>
          <a:bodyPr lIns="0" tIns="0" rIns="0" bIns="0" rtlCol="0" anchor="t">
            <a:spAutoFit/>
          </a:bodyPr>
          <a:lstStyle/>
          <a:p>
            <a:pPr algn="r">
              <a:lnSpc>
                <a:spcPts val="2357"/>
              </a:lnSpc>
            </a:pPr>
            <a:r>
              <a:rPr lang="en-US" sz="1309" b="1" spc="12" dirty="0">
                <a:solidFill>
                  <a:srgbClr val="1A150F"/>
                </a:solidFill>
                <a:latin typeface="Gotham Bold"/>
                <a:ea typeface="Gotham Bold"/>
                <a:cs typeface="Gotham Bold"/>
                <a:sym typeface="Gotham Bold"/>
              </a:rPr>
              <a:t>14</a:t>
            </a:r>
          </a:p>
        </p:txBody>
      </p:sp>
      <p:sp>
        <p:nvSpPr>
          <p:cNvPr id="31" name="Freeform 7">
            <a:extLst>
              <a:ext uri="{FF2B5EF4-FFF2-40B4-BE49-F238E27FC236}">
                <a16:creationId xmlns:a16="http://schemas.microsoft.com/office/drawing/2014/main" id="{3D91F0FE-A040-92BC-55E0-9A40A976DCEA}"/>
              </a:ext>
            </a:extLst>
          </p:cNvPr>
          <p:cNvSpPr/>
          <p:nvPr/>
        </p:nvSpPr>
        <p:spPr>
          <a:xfrm flipH="1">
            <a:off x="1561072" y="279618"/>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Freeform 5">
            <a:extLst>
              <a:ext uri="{FF2B5EF4-FFF2-40B4-BE49-F238E27FC236}">
                <a16:creationId xmlns:a16="http://schemas.microsoft.com/office/drawing/2014/main" id="{6A3B2451-CFEF-29B7-5CE0-BBA86DD5DB85}"/>
              </a:ext>
            </a:extLst>
          </p:cNvPr>
          <p:cNvSpPr/>
          <p:nvPr/>
        </p:nvSpPr>
        <p:spPr>
          <a:xfrm>
            <a:off x="617822" y="594396"/>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3">
            <a:extLst>
              <a:ext uri="{FF2B5EF4-FFF2-40B4-BE49-F238E27FC236}">
                <a16:creationId xmlns:a16="http://schemas.microsoft.com/office/drawing/2014/main" id="{71738856-2FBB-7C73-EB02-D9DD114E5E51}"/>
              </a:ext>
            </a:extLst>
          </p:cNvPr>
          <p:cNvSpPr/>
          <p:nvPr/>
        </p:nvSpPr>
        <p:spPr>
          <a:xfrm>
            <a:off x="-1136381" y="4037535"/>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9" name="Freeform 3">
            <a:extLst>
              <a:ext uri="{FF2B5EF4-FFF2-40B4-BE49-F238E27FC236}">
                <a16:creationId xmlns:a16="http://schemas.microsoft.com/office/drawing/2014/main" id="{A4F68815-F743-4802-914F-E610C8808F42}"/>
              </a:ext>
            </a:extLst>
          </p:cNvPr>
          <p:cNvSpPr/>
          <p:nvPr/>
        </p:nvSpPr>
        <p:spPr>
          <a:xfrm>
            <a:off x="17696539" y="236882"/>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0" name="Freeform 3">
            <a:extLst>
              <a:ext uri="{FF2B5EF4-FFF2-40B4-BE49-F238E27FC236}">
                <a16:creationId xmlns:a16="http://schemas.microsoft.com/office/drawing/2014/main" id="{B57A77EF-1A7C-4880-967C-79E30A9BB63D}"/>
              </a:ext>
            </a:extLst>
          </p:cNvPr>
          <p:cNvSpPr/>
          <p:nvPr/>
        </p:nvSpPr>
        <p:spPr>
          <a:xfrm>
            <a:off x="9555590" y="9552543"/>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9" name="Freeform 11">
            <a:extLst>
              <a:ext uri="{FF2B5EF4-FFF2-40B4-BE49-F238E27FC236}">
                <a16:creationId xmlns:a16="http://schemas.microsoft.com/office/drawing/2014/main" id="{1C22D91F-AF3E-48B9-BA1F-35F78A317792}"/>
              </a:ext>
            </a:extLst>
          </p:cNvPr>
          <p:cNvSpPr/>
          <p:nvPr/>
        </p:nvSpPr>
        <p:spPr>
          <a:xfrm>
            <a:off x="1340136" y="2177337"/>
            <a:ext cx="6164442" cy="7119143"/>
          </a:xfrm>
          <a:custGeom>
            <a:avLst/>
            <a:gdLst/>
            <a:ahLst/>
            <a:cxnLst/>
            <a:rect l="l" t="t" r="r" b="b"/>
            <a:pathLst>
              <a:path w="1513180" h="792746">
                <a:moveTo>
                  <a:pt x="68723" y="0"/>
                </a:moveTo>
                <a:lnTo>
                  <a:pt x="1444457" y="0"/>
                </a:lnTo>
                <a:cubicBezTo>
                  <a:pt x="1462684" y="0"/>
                  <a:pt x="1480164" y="7240"/>
                  <a:pt x="1493052" y="20128"/>
                </a:cubicBezTo>
                <a:cubicBezTo>
                  <a:pt x="1505940" y="33017"/>
                  <a:pt x="1513180" y="50496"/>
                  <a:pt x="1513180" y="68723"/>
                </a:cubicBezTo>
                <a:lnTo>
                  <a:pt x="1513180" y="724023"/>
                </a:lnTo>
                <a:cubicBezTo>
                  <a:pt x="1513180" y="742249"/>
                  <a:pt x="1505940" y="759729"/>
                  <a:pt x="1493052" y="772617"/>
                </a:cubicBezTo>
                <a:cubicBezTo>
                  <a:pt x="1480164" y="785505"/>
                  <a:pt x="1462684" y="792746"/>
                  <a:pt x="1444457" y="792746"/>
                </a:cubicBezTo>
                <a:lnTo>
                  <a:pt x="68723" y="792746"/>
                </a:lnTo>
                <a:cubicBezTo>
                  <a:pt x="30768" y="792746"/>
                  <a:pt x="0" y="761978"/>
                  <a:pt x="0" y="724023"/>
                </a:cubicBezTo>
                <a:lnTo>
                  <a:pt x="0" y="68723"/>
                </a:lnTo>
                <a:cubicBezTo>
                  <a:pt x="0" y="50496"/>
                  <a:pt x="7240" y="33017"/>
                  <a:pt x="20128" y="20128"/>
                </a:cubicBezTo>
                <a:cubicBezTo>
                  <a:pt x="33017" y="7240"/>
                  <a:pt x="50496" y="0"/>
                  <a:pt x="68723" y="0"/>
                </a:cubicBezTo>
                <a:close/>
              </a:path>
            </a:pathLst>
          </a:custGeom>
          <a:solidFill>
            <a:srgbClr val="E2CD9E"/>
          </a:solidFill>
        </p:spPr>
        <p:txBody>
          <a:bodyPr/>
          <a:lstStyle/>
          <a:p>
            <a:endParaRPr lang="fr-FR" dirty="0"/>
          </a:p>
        </p:txBody>
      </p:sp>
      <p:sp>
        <p:nvSpPr>
          <p:cNvPr id="42" name="Freeform 11">
            <a:extLst>
              <a:ext uri="{FF2B5EF4-FFF2-40B4-BE49-F238E27FC236}">
                <a16:creationId xmlns:a16="http://schemas.microsoft.com/office/drawing/2014/main" id="{10A40DFD-9709-4A79-9C1A-94E4E9274B64}"/>
              </a:ext>
            </a:extLst>
          </p:cNvPr>
          <p:cNvSpPr/>
          <p:nvPr/>
        </p:nvSpPr>
        <p:spPr>
          <a:xfrm>
            <a:off x="10902854" y="2991401"/>
            <a:ext cx="5998794" cy="4758519"/>
          </a:xfrm>
          <a:custGeom>
            <a:avLst/>
            <a:gdLst/>
            <a:ahLst/>
            <a:cxnLst/>
            <a:rect l="l" t="t" r="r" b="b"/>
            <a:pathLst>
              <a:path w="1513180" h="792746">
                <a:moveTo>
                  <a:pt x="68723" y="0"/>
                </a:moveTo>
                <a:lnTo>
                  <a:pt x="1444457" y="0"/>
                </a:lnTo>
                <a:cubicBezTo>
                  <a:pt x="1462684" y="0"/>
                  <a:pt x="1480164" y="7240"/>
                  <a:pt x="1493052" y="20128"/>
                </a:cubicBezTo>
                <a:cubicBezTo>
                  <a:pt x="1505940" y="33017"/>
                  <a:pt x="1513180" y="50496"/>
                  <a:pt x="1513180" y="68723"/>
                </a:cubicBezTo>
                <a:lnTo>
                  <a:pt x="1513180" y="724023"/>
                </a:lnTo>
                <a:cubicBezTo>
                  <a:pt x="1513180" y="742249"/>
                  <a:pt x="1505940" y="759729"/>
                  <a:pt x="1493052" y="772617"/>
                </a:cubicBezTo>
                <a:cubicBezTo>
                  <a:pt x="1480164" y="785505"/>
                  <a:pt x="1462684" y="792746"/>
                  <a:pt x="1444457" y="792746"/>
                </a:cubicBezTo>
                <a:lnTo>
                  <a:pt x="68723" y="792746"/>
                </a:lnTo>
                <a:cubicBezTo>
                  <a:pt x="30768" y="792746"/>
                  <a:pt x="0" y="761978"/>
                  <a:pt x="0" y="724023"/>
                </a:cubicBezTo>
                <a:lnTo>
                  <a:pt x="0" y="68723"/>
                </a:lnTo>
                <a:cubicBezTo>
                  <a:pt x="0" y="50496"/>
                  <a:pt x="7240" y="33017"/>
                  <a:pt x="20128" y="20128"/>
                </a:cubicBezTo>
                <a:cubicBezTo>
                  <a:pt x="33017" y="7240"/>
                  <a:pt x="50496" y="0"/>
                  <a:pt x="68723" y="0"/>
                </a:cubicBezTo>
                <a:close/>
              </a:path>
            </a:pathLst>
          </a:custGeom>
          <a:solidFill>
            <a:srgbClr val="E2CD9E"/>
          </a:solidFill>
        </p:spPr>
        <p:txBody>
          <a:bodyPr/>
          <a:lstStyle/>
          <a:p>
            <a:endParaRPr lang="fr-FR" dirty="0"/>
          </a:p>
        </p:txBody>
      </p:sp>
      <p:sp>
        <p:nvSpPr>
          <p:cNvPr id="4" name="TextBox 3">
            <a:extLst>
              <a:ext uri="{FF2B5EF4-FFF2-40B4-BE49-F238E27FC236}">
                <a16:creationId xmlns:a16="http://schemas.microsoft.com/office/drawing/2014/main" id="{FBC18F46-1E55-469F-946D-2E97C50EAB0A}"/>
              </a:ext>
            </a:extLst>
          </p:cNvPr>
          <p:cNvSpPr txBox="1"/>
          <p:nvPr/>
        </p:nvSpPr>
        <p:spPr>
          <a:xfrm>
            <a:off x="1561072" y="2419118"/>
            <a:ext cx="5257800" cy="461665"/>
          </a:xfrm>
          <a:prstGeom prst="rect">
            <a:avLst/>
          </a:prstGeom>
          <a:noFill/>
        </p:spPr>
        <p:txBody>
          <a:bodyPr wrap="square" rtlCol="0">
            <a:spAutoFit/>
          </a:bodyPr>
          <a:lstStyle/>
          <a:p>
            <a:r>
              <a:rPr lang="fr-FR" sz="2400" dirty="0"/>
              <a:t>✅</a:t>
            </a:r>
            <a:r>
              <a:rPr lang="fr-FR" dirty="0"/>
              <a:t> </a:t>
            </a:r>
            <a:r>
              <a:rPr lang="fr-FR" sz="2400" b="1" dirty="0"/>
              <a:t>Ce</a:t>
            </a:r>
            <a:r>
              <a:rPr lang="fr-FR" b="1" dirty="0"/>
              <a:t> </a:t>
            </a:r>
            <a:r>
              <a:rPr lang="fr-FR" sz="2400" b="1" dirty="0"/>
              <a:t>qui</a:t>
            </a:r>
            <a:r>
              <a:rPr lang="fr-FR" b="1" dirty="0"/>
              <a:t> </a:t>
            </a:r>
            <a:r>
              <a:rPr lang="fr-FR" sz="2400" b="1" dirty="0"/>
              <a:t>a bien marché</a:t>
            </a:r>
          </a:p>
        </p:txBody>
      </p:sp>
      <p:pic>
        <p:nvPicPr>
          <p:cNvPr id="61" name="Image 7">
            <a:extLst>
              <a:ext uri="{FF2B5EF4-FFF2-40B4-BE49-F238E27FC236}">
                <a16:creationId xmlns:a16="http://schemas.microsoft.com/office/drawing/2014/main" id="{019B88E5-48B2-4D5B-93A6-09ED6F5E50FF}"/>
              </a:ext>
            </a:extLst>
          </p:cNvPr>
          <p:cNvPicPr>
            <a:picLocks noChangeAspect="1"/>
          </p:cNvPicPr>
          <p:nvPr/>
        </p:nvPicPr>
        <p:blipFill>
          <a:blip r:embed="rId10"/>
          <a:stretch>
            <a:fillRect/>
          </a:stretch>
        </p:blipFill>
        <p:spPr>
          <a:xfrm>
            <a:off x="1263553" y="3060870"/>
            <a:ext cx="2126345" cy="1606252"/>
          </a:xfrm>
          <a:prstGeom prst="rect">
            <a:avLst/>
          </a:prstGeom>
        </p:spPr>
      </p:pic>
      <p:pic>
        <p:nvPicPr>
          <p:cNvPr id="7" name="Picture 6">
            <a:extLst>
              <a:ext uri="{FF2B5EF4-FFF2-40B4-BE49-F238E27FC236}">
                <a16:creationId xmlns:a16="http://schemas.microsoft.com/office/drawing/2014/main" id="{7F02F297-7734-4944-92F2-FD36A59211D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29000" y="3219486"/>
            <a:ext cx="3909930" cy="1260952"/>
          </a:xfrm>
          <a:prstGeom prst="rect">
            <a:avLst/>
          </a:prstGeom>
        </p:spPr>
      </p:pic>
      <p:pic>
        <p:nvPicPr>
          <p:cNvPr id="62" name="Image 5">
            <a:extLst>
              <a:ext uri="{FF2B5EF4-FFF2-40B4-BE49-F238E27FC236}">
                <a16:creationId xmlns:a16="http://schemas.microsoft.com/office/drawing/2014/main" id="{2E849BC7-5297-4711-909C-1E1C503FF7F6}"/>
              </a:ext>
            </a:extLst>
          </p:cNvPr>
          <p:cNvPicPr>
            <a:picLocks noChangeAspect="1"/>
          </p:cNvPicPr>
          <p:nvPr/>
        </p:nvPicPr>
        <p:blipFill>
          <a:blip r:embed="rId12"/>
          <a:stretch>
            <a:fillRect/>
          </a:stretch>
        </p:blipFill>
        <p:spPr>
          <a:xfrm>
            <a:off x="1386131" y="5011950"/>
            <a:ext cx="2780341" cy="2642243"/>
          </a:xfrm>
          <a:prstGeom prst="rect">
            <a:avLst/>
          </a:prstGeom>
        </p:spPr>
      </p:pic>
      <p:pic>
        <p:nvPicPr>
          <p:cNvPr id="11" name="Picture 10">
            <a:extLst>
              <a:ext uri="{FF2B5EF4-FFF2-40B4-BE49-F238E27FC236}">
                <a16:creationId xmlns:a16="http://schemas.microsoft.com/office/drawing/2014/main" id="{06222D81-679A-4ABE-8261-C7ECE963CAE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09243" y="6629352"/>
            <a:ext cx="2929687" cy="2069979"/>
          </a:xfrm>
          <a:prstGeom prst="rect">
            <a:avLst/>
          </a:prstGeom>
        </p:spPr>
      </p:pic>
      <p:sp>
        <p:nvSpPr>
          <p:cNvPr id="63" name="TextBox 62">
            <a:extLst>
              <a:ext uri="{FF2B5EF4-FFF2-40B4-BE49-F238E27FC236}">
                <a16:creationId xmlns:a16="http://schemas.microsoft.com/office/drawing/2014/main" id="{F7C844B1-AFC2-4E39-800E-8A6B78F64BD4}"/>
              </a:ext>
            </a:extLst>
          </p:cNvPr>
          <p:cNvSpPr txBox="1"/>
          <p:nvPr/>
        </p:nvSpPr>
        <p:spPr>
          <a:xfrm>
            <a:off x="11113103" y="3159270"/>
            <a:ext cx="5257800" cy="461665"/>
          </a:xfrm>
          <a:prstGeom prst="rect">
            <a:avLst/>
          </a:prstGeom>
          <a:noFill/>
        </p:spPr>
        <p:txBody>
          <a:bodyPr wrap="square" rtlCol="0">
            <a:spAutoFit/>
          </a:bodyPr>
          <a:lstStyle/>
          <a:p>
            <a:r>
              <a:rPr lang="fr-FR" dirty="0"/>
              <a:t> </a:t>
            </a:r>
            <a:r>
              <a:rPr lang="fr-FR" sz="2400" dirty="0"/>
              <a:t>🛠️</a:t>
            </a:r>
            <a:r>
              <a:rPr lang="fr-FR" dirty="0"/>
              <a:t> </a:t>
            </a:r>
            <a:r>
              <a:rPr lang="fr-FR" sz="2400" b="1" dirty="0"/>
              <a:t>Points d’amélioration</a:t>
            </a:r>
          </a:p>
        </p:txBody>
      </p:sp>
      <p:sp>
        <p:nvSpPr>
          <p:cNvPr id="15" name="Rectangle 1">
            <a:extLst>
              <a:ext uri="{FF2B5EF4-FFF2-40B4-BE49-F238E27FC236}">
                <a16:creationId xmlns:a16="http://schemas.microsoft.com/office/drawing/2014/main" id="{AADCF166-F9A7-4F55-99AC-E09966A044E2}"/>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p:txBody>
      </p:sp>
      <p:sp>
        <p:nvSpPr>
          <p:cNvPr id="18" name="Rectangle 3">
            <a:extLst>
              <a:ext uri="{FF2B5EF4-FFF2-40B4-BE49-F238E27FC236}">
                <a16:creationId xmlns:a16="http://schemas.microsoft.com/office/drawing/2014/main" id="{FE6C1350-0EB8-431E-B637-6896D605494C}"/>
              </a:ext>
            </a:extLst>
          </p:cNvPr>
          <p:cNvSpPr>
            <a:spLocks noChangeArrowheads="1"/>
          </p:cNvSpPr>
          <p:nvPr/>
        </p:nvSpPr>
        <p:spPr bwMode="auto">
          <a:xfrm>
            <a:off x="304800" y="120134"/>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p:txBody>
      </p:sp>
      <p:pic>
        <p:nvPicPr>
          <p:cNvPr id="20" name="Picture 19">
            <a:extLst>
              <a:ext uri="{FF2B5EF4-FFF2-40B4-BE49-F238E27FC236}">
                <a16:creationId xmlns:a16="http://schemas.microsoft.com/office/drawing/2014/main" id="{5F4A9D34-DCB7-4B73-9EC6-CB1EF0A0FB2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33184" y="4347078"/>
            <a:ext cx="3323611" cy="3323611"/>
          </a:xfrm>
          <a:prstGeom prst="rect">
            <a:avLst/>
          </a:prstGeom>
        </p:spPr>
      </p:pic>
      <p:pic>
        <p:nvPicPr>
          <p:cNvPr id="65" name="Picture 10" descr="Voltage Reg Adj 2.5 - 8V @ 1A - Micro Robotics">
            <a:extLst>
              <a:ext uri="{FF2B5EF4-FFF2-40B4-BE49-F238E27FC236}">
                <a16:creationId xmlns:a16="http://schemas.microsoft.com/office/drawing/2014/main" id="{B470BFBA-D659-4D20-B115-7E1EC6647F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28234" y="8074075"/>
            <a:ext cx="1327447" cy="883356"/>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5AB608D0-6020-4B0D-8730-FFBC53ACCFF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594127" y="4961893"/>
            <a:ext cx="2007878" cy="2007878"/>
          </a:xfrm>
          <a:prstGeom prst="rect">
            <a:avLst/>
          </a:prstGeom>
        </p:spPr>
      </p:pic>
      <p:pic>
        <p:nvPicPr>
          <p:cNvPr id="66" name="Image 11">
            <a:extLst>
              <a:ext uri="{FF2B5EF4-FFF2-40B4-BE49-F238E27FC236}">
                <a16:creationId xmlns:a16="http://schemas.microsoft.com/office/drawing/2014/main" id="{4E9E6A88-BD54-4A9B-BD23-1CE179303F7C}"/>
              </a:ext>
            </a:extLst>
          </p:cNvPr>
          <p:cNvPicPr>
            <a:picLocks noChangeAspect="1"/>
          </p:cNvPicPr>
          <p:nvPr/>
        </p:nvPicPr>
        <p:blipFill>
          <a:blip r:embed="rId17"/>
          <a:srcRect l="2841" t="1300" r="6374" b="712"/>
          <a:stretch/>
        </p:blipFill>
        <p:spPr>
          <a:xfrm rot="16200000">
            <a:off x="4771356" y="4205678"/>
            <a:ext cx="1682633" cy="2643053"/>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67" name="Freeform 5">
            <a:extLst>
              <a:ext uri="{FF2B5EF4-FFF2-40B4-BE49-F238E27FC236}">
                <a16:creationId xmlns:a16="http://schemas.microsoft.com/office/drawing/2014/main" id="{1DF1E16B-3DDD-4AC4-A612-58117CBEA3B4}"/>
              </a:ext>
            </a:extLst>
          </p:cNvPr>
          <p:cNvSpPr/>
          <p:nvPr/>
        </p:nvSpPr>
        <p:spPr>
          <a:xfrm>
            <a:off x="7612478" y="2955970"/>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8" name="Freeform 7">
            <a:extLst>
              <a:ext uri="{FF2B5EF4-FFF2-40B4-BE49-F238E27FC236}">
                <a16:creationId xmlns:a16="http://schemas.microsoft.com/office/drawing/2014/main" id="{E2D96556-B291-460F-9FD0-43E907BA1C4F}"/>
              </a:ext>
            </a:extLst>
          </p:cNvPr>
          <p:cNvSpPr/>
          <p:nvPr/>
        </p:nvSpPr>
        <p:spPr>
          <a:xfrm rot="21279357" flipH="1">
            <a:off x="9375786" y="3321897"/>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9" name="Freeform 5">
            <a:extLst>
              <a:ext uri="{FF2B5EF4-FFF2-40B4-BE49-F238E27FC236}">
                <a16:creationId xmlns:a16="http://schemas.microsoft.com/office/drawing/2014/main" id="{76B6AB21-949F-4580-9E67-ABB1DC61E628}"/>
              </a:ext>
            </a:extLst>
          </p:cNvPr>
          <p:cNvSpPr/>
          <p:nvPr/>
        </p:nvSpPr>
        <p:spPr>
          <a:xfrm>
            <a:off x="9060678" y="6007735"/>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0" name="Freeform 7">
            <a:extLst>
              <a:ext uri="{FF2B5EF4-FFF2-40B4-BE49-F238E27FC236}">
                <a16:creationId xmlns:a16="http://schemas.microsoft.com/office/drawing/2014/main" id="{C5B11B45-35BC-418D-A1B2-B9703B687C0A}"/>
              </a:ext>
            </a:extLst>
          </p:cNvPr>
          <p:cNvSpPr/>
          <p:nvPr/>
        </p:nvSpPr>
        <p:spPr>
          <a:xfrm rot="21279357" flipH="1">
            <a:off x="8023816" y="5890595"/>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1" name="Freeform 3">
            <a:extLst>
              <a:ext uri="{FF2B5EF4-FFF2-40B4-BE49-F238E27FC236}">
                <a16:creationId xmlns:a16="http://schemas.microsoft.com/office/drawing/2014/main" id="{B05AEEFE-1473-4C7A-B6B7-A733C5FBE176}"/>
              </a:ext>
            </a:extLst>
          </p:cNvPr>
          <p:cNvSpPr/>
          <p:nvPr/>
        </p:nvSpPr>
        <p:spPr>
          <a:xfrm>
            <a:off x="17612285" y="7951132"/>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 name="Freeform 9">
            <a:extLst>
              <a:ext uri="{FF2B5EF4-FFF2-40B4-BE49-F238E27FC236}">
                <a16:creationId xmlns:a16="http://schemas.microsoft.com/office/drawing/2014/main" id="{E601A313-7986-1AA8-6824-CB270584839C}"/>
              </a:ext>
            </a:extLst>
          </p:cNvPr>
          <p:cNvSpPr/>
          <p:nvPr/>
        </p:nvSpPr>
        <p:spPr>
          <a:xfrm>
            <a:off x="4495807" y="575497"/>
            <a:ext cx="9544368" cy="1002069"/>
          </a:xfrm>
          <a:custGeom>
            <a:avLst/>
            <a:gdLst/>
            <a:ahLst/>
            <a:cxnLst/>
            <a:rect l="l" t="t" r="r" b="b"/>
            <a:pathLst>
              <a:path w="3471026" h="1168429">
                <a:moveTo>
                  <a:pt x="0" y="0"/>
                </a:moveTo>
                <a:lnTo>
                  <a:pt x="3471026" y="0"/>
                </a:lnTo>
                <a:lnTo>
                  <a:pt x="3471026" y="1168428"/>
                </a:lnTo>
                <a:lnTo>
                  <a:pt x="0" y="11684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8" name="TextBox 28">
            <a:extLst>
              <a:ext uri="{FF2B5EF4-FFF2-40B4-BE49-F238E27FC236}">
                <a16:creationId xmlns:a16="http://schemas.microsoft.com/office/drawing/2014/main" id="{EC3085A6-3FC6-273B-652F-7299F46DF326}"/>
              </a:ext>
            </a:extLst>
          </p:cNvPr>
          <p:cNvSpPr txBox="1"/>
          <p:nvPr/>
        </p:nvSpPr>
        <p:spPr>
          <a:xfrm>
            <a:off x="3132100" y="664054"/>
            <a:ext cx="13030200" cy="666849"/>
          </a:xfrm>
          <a:prstGeom prst="rect">
            <a:avLst/>
          </a:prstGeom>
        </p:spPr>
        <p:txBody>
          <a:bodyPr wrap="square" lIns="0" tIns="0" rIns="0" bIns="0" rtlCol="0" anchor="t">
            <a:spAutoFit/>
          </a:bodyPr>
          <a:lstStyle/>
          <a:p>
            <a:pPr marL="0" lvl="0" indent="0" algn="ctr">
              <a:lnSpc>
                <a:spcPts val="5191"/>
              </a:lnSpc>
            </a:pPr>
            <a:r>
              <a:rPr lang="fr-FR" sz="4399" b="1" spc="-87" dirty="0">
                <a:solidFill>
                  <a:srgbClr val="1A150F"/>
                </a:solidFill>
                <a:latin typeface="Agrandir Grand"/>
              </a:rPr>
              <a:t>Retour sur expérience</a:t>
            </a:r>
            <a:endParaRPr lang="en-US" sz="4399" b="1" spc="-87" dirty="0">
              <a:solidFill>
                <a:srgbClr val="1A150F"/>
              </a:solidFill>
              <a:latin typeface="Agrandir Grand"/>
              <a:sym typeface="Agrandir Grand"/>
            </a:endParaRPr>
          </a:p>
        </p:txBody>
      </p:sp>
    </p:spTree>
    <p:extLst>
      <p:ext uri="{BB962C8B-B14F-4D97-AF65-F5344CB8AC3E}">
        <p14:creationId xmlns:p14="http://schemas.microsoft.com/office/powerpoint/2010/main" val="1125297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24A57-375D-3CAE-D0D6-7D04C5953F9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B045D7A-3484-A405-FE76-3F986438EFE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876" b="-2876"/>
            </a:stretch>
          </a:blipFill>
        </p:spPr>
      </p:sp>
      <p:sp>
        <p:nvSpPr>
          <p:cNvPr id="3" name="Freeform 3">
            <a:extLst>
              <a:ext uri="{FF2B5EF4-FFF2-40B4-BE49-F238E27FC236}">
                <a16:creationId xmlns:a16="http://schemas.microsoft.com/office/drawing/2014/main" id="{F5C25EC7-47A3-1B49-3700-207382D8B9E0}"/>
              </a:ext>
            </a:extLst>
          </p:cNvPr>
          <p:cNvSpPr/>
          <p:nvPr/>
        </p:nvSpPr>
        <p:spPr>
          <a:xfrm>
            <a:off x="-515539" y="-488305"/>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ABC2EE4B-ABB2-8F8F-7A17-3291CEF9A385}"/>
              </a:ext>
            </a:extLst>
          </p:cNvPr>
          <p:cNvSpPr/>
          <p:nvPr/>
        </p:nvSpPr>
        <p:spPr>
          <a:xfrm>
            <a:off x="17467910" y="763808"/>
            <a:ext cx="1640179" cy="1601411"/>
          </a:xfrm>
          <a:custGeom>
            <a:avLst/>
            <a:gdLst/>
            <a:ahLst/>
            <a:cxnLst/>
            <a:rect l="l" t="t" r="r" b="b"/>
            <a:pathLst>
              <a:path w="1640179" h="1601411">
                <a:moveTo>
                  <a:pt x="0" y="0"/>
                </a:moveTo>
                <a:lnTo>
                  <a:pt x="1640180" y="0"/>
                </a:lnTo>
                <a:lnTo>
                  <a:pt x="1640180" y="1601411"/>
                </a:lnTo>
                <a:lnTo>
                  <a:pt x="0" y="1601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a:extLst>
              <a:ext uri="{FF2B5EF4-FFF2-40B4-BE49-F238E27FC236}">
                <a16:creationId xmlns:a16="http://schemas.microsoft.com/office/drawing/2014/main" id="{071092FC-C052-F8A9-E35D-AF88688F0E64}"/>
              </a:ext>
            </a:extLst>
          </p:cNvPr>
          <p:cNvSpPr/>
          <p:nvPr/>
        </p:nvSpPr>
        <p:spPr>
          <a:xfrm>
            <a:off x="-1077686" y="4318204"/>
            <a:ext cx="1640179" cy="1601411"/>
          </a:xfrm>
          <a:custGeom>
            <a:avLst/>
            <a:gdLst/>
            <a:ahLst/>
            <a:cxnLst/>
            <a:rect l="l" t="t" r="r" b="b"/>
            <a:pathLst>
              <a:path w="1640179" h="1601411">
                <a:moveTo>
                  <a:pt x="0" y="0"/>
                </a:moveTo>
                <a:lnTo>
                  <a:pt x="1640180" y="0"/>
                </a:lnTo>
                <a:lnTo>
                  <a:pt x="1640180" y="1601411"/>
                </a:lnTo>
                <a:lnTo>
                  <a:pt x="0" y="1601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4A8CDACF-BDAB-F972-BF16-4091F3F0263D}"/>
              </a:ext>
            </a:extLst>
          </p:cNvPr>
          <p:cNvSpPr/>
          <p:nvPr/>
        </p:nvSpPr>
        <p:spPr>
          <a:xfrm>
            <a:off x="17259300" y="8916562"/>
            <a:ext cx="1640179" cy="1601411"/>
          </a:xfrm>
          <a:custGeom>
            <a:avLst/>
            <a:gdLst/>
            <a:ahLst/>
            <a:cxnLst/>
            <a:rect l="l" t="t" r="r" b="b"/>
            <a:pathLst>
              <a:path w="1640179" h="1601411">
                <a:moveTo>
                  <a:pt x="0" y="0"/>
                </a:moveTo>
                <a:lnTo>
                  <a:pt x="1640179" y="0"/>
                </a:lnTo>
                <a:lnTo>
                  <a:pt x="1640179" y="1601412"/>
                </a:lnTo>
                <a:lnTo>
                  <a:pt x="0" y="16014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1C0FCB6B-D199-7E6C-FC4A-1E6ED63740F3}"/>
              </a:ext>
            </a:extLst>
          </p:cNvPr>
          <p:cNvSpPr/>
          <p:nvPr/>
        </p:nvSpPr>
        <p:spPr>
          <a:xfrm>
            <a:off x="9763057" y="-800706"/>
            <a:ext cx="1640179" cy="1601411"/>
          </a:xfrm>
          <a:custGeom>
            <a:avLst/>
            <a:gdLst/>
            <a:ahLst/>
            <a:cxnLst/>
            <a:rect l="l" t="t" r="r" b="b"/>
            <a:pathLst>
              <a:path w="1640179" h="1601411">
                <a:moveTo>
                  <a:pt x="0" y="0"/>
                </a:moveTo>
                <a:lnTo>
                  <a:pt x="1640180" y="0"/>
                </a:lnTo>
                <a:lnTo>
                  <a:pt x="1640180" y="1601412"/>
                </a:lnTo>
                <a:lnTo>
                  <a:pt x="0" y="16014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a:extLst>
              <a:ext uri="{FF2B5EF4-FFF2-40B4-BE49-F238E27FC236}">
                <a16:creationId xmlns:a16="http://schemas.microsoft.com/office/drawing/2014/main" id="{3F490E8F-C796-26C5-E623-D40F92CD988D}"/>
              </a:ext>
            </a:extLst>
          </p:cNvPr>
          <p:cNvSpPr/>
          <p:nvPr/>
        </p:nvSpPr>
        <p:spPr>
          <a:xfrm>
            <a:off x="8473586" y="9486294"/>
            <a:ext cx="1640179" cy="1601411"/>
          </a:xfrm>
          <a:custGeom>
            <a:avLst/>
            <a:gdLst/>
            <a:ahLst/>
            <a:cxnLst/>
            <a:rect l="l" t="t" r="r" b="b"/>
            <a:pathLst>
              <a:path w="1640179" h="1601411">
                <a:moveTo>
                  <a:pt x="0" y="0"/>
                </a:moveTo>
                <a:lnTo>
                  <a:pt x="1640179" y="0"/>
                </a:lnTo>
                <a:lnTo>
                  <a:pt x="1640179" y="1601412"/>
                </a:lnTo>
                <a:lnTo>
                  <a:pt x="0" y="16014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a:extLst>
              <a:ext uri="{FF2B5EF4-FFF2-40B4-BE49-F238E27FC236}">
                <a16:creationId xmlns:a16="http://schemas.microsoft.com/office/drawing/2014/main" id="{31D077BB-CD68-DD80-8407-0B360AFB9C7A}"/>
              </a:ext>
            </a:extLst>
          </p:cNvPr>
          <p:cNvSpPr/>
          <p:nvPr/>
        </p:nvSpPr>
        <p:spPr>
          <a:xfrm rot="327314">
            <a:off x="836895" y="4396907"/>
            <a:ext cx="7348528" cy="1771797"/>
          </a:xfrm>
          <a:custGeom>
            <a:avLst/>
            <a:gdLst/>
            <a:ahLst/>
            <a:cxnLst/>
            <a:rect l="l" t="t" r="r" b="b"/>
            <a:pathLst>
              <a:path w="5263440" h="1771797">
                <a:moveTo>
                  <a:pt x="0" y="0"/>
                </a:moveTo>
                <a:lnTo>
                  <a:pt x="5263440" y="0"/>
                </a:lnTo>
                <a:lnTo>
                  <a:pt x="5263440" y="1771798"/>
                </a:lnTo>
                <a:lnTo>
                  <a:pt x="0" y="17717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a:extLst>
              <a:ext uri="{FF2B5EF4-FFF2-40B4-BE49-F238E27FC236}">
                <a16:creationId xmlns:a16="http://schemas.microsoft.com/office/drawing/2014/main" id="{9BC874CA-6443-2CD1-8212-61222710B6A5}"/>
              </a:ext>
            </a:extLst>
          </p:cNvPr>
          <p:cNvSpPr/>
          <p:nvPr/>
        </p:nvSpPr>
        <p:spPr>
          <a:xfrm>
            <a:off x="-484863" y="9258300"/>
            <a:ext cx="1609503" cy="1571460"/>
          </a:xfrm>
          <a:custGeom>
            <a:avLst/>
            <a:gdLst/>
            <a:ahLst/>
            <a:cxnLst/>
            <a:rect l="l" t="t" r="r" b="b"/>
            <a:pathLst>
              <a:path w="1609503" h="1571460">
                <a:moveTo>
                  <a:pt x="0" y="0"/>
                </a:moveTo>
                <a:lnTo>
                  <a:pt x="1609503" y="0"/>
                </a:lnTo>
                <a:lnTo>
                  <a:pt x="1609503" y="1571460"/>
                </a:lnTo>
                <a:lnTo>
                  <a:pt x="0" y="15714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a:extLst>
              <a:ext uri="{FF2B5EF4-FFF2-40B4-BE49-F238E27FC236}">
                <a16:creationId xmlns:a16="http://schemas.microsoft.com/office/drawing/2014/main" id="{A3B4593A-21B8-0CC6-ED6B-17F35EB3464A}"/>
              </a:ext>
            </a:extLst>
          </p:cNvPr>
          <p:cNvSpPr txBox="1"/>
          <p:nvPr/>
        </p:nvSpPr>
        <p:spPr>
          <a:xfrm>
            <a:off x="2006494" y="2372296"/>
            <a:ext cx="5328609" cy="604729"/>
          </a:xfrm>
          <a:prstGeom prst="rect">
            <a:avLst/>
          </a:prstGeom>
        </p:spPr>
        <p:txBody>
          <a:bodyPr lIns="0" tIns="0" rIns="0" bIns="0" rtlCol="0" anchor="t">
            <a:spAutoFit/>
          </a:bodyPr>
          <a:lstStyle/>
          <a:p>
            <a:pPr algn="ctr">
              <a:lnSpc>
                <a:spcPts val="4625"/>
              </a:lnSpc>
            </a:pPr>
            <a:r>
              <a:rPr lang="en-US" sz="4447" spc="-222" dirty="0">
                <a:solidFill>
                  <a:srgbClr val="000000"/>
                </a:solidFill>
                <a:latin typeface="League Spartan"/>
                <a:ea typeface="League Spartan"/>
                <a:cs typeface="League Spartan"/>
                <a:sym typeface="League Spartan"/>
              </a:rPr>
              <a:t>Miel Tech</a:t>
            </a:r>
          </a:p>
        </p:txBody>
      </p:sp>
      <p:sp>
        <p:nvSpPr>
          <p:cNvPr id="16" name="AutoShape 16">
            <a:extLst>
              <a:ext uri="{FF2B5EF4-FFF2-40B4-BE49-F238E27FC236}">
                <a16:creationId xmlns:a16="http://schemas.microsoft.com/office/drawing/2014/main" id="{6CEF8495-41DE-E9CD-74E7-49EA1D4A8094}"/>
              </a:ext>
            </a:extLst>
          </p:cNvPr>
          <p:cNvSpPr/>
          <p:nvPr/>
        </p:nvSpPr>
        <p:spPr>
          <a:xfrm>
            <a:off x="3301777" y="2977025"/>
            <a:ext cx="2769676" cy="0"/>
          </a:xfrm>
          <a:prstGeom prst="line">
            <a:avLst/>
          </a:prstGeom>
          <a:ln w="9525" cap="flat">
            <a:solidFill>
              <a:srgbClr val="000000"/>
            </a:solidFill>
            <a:prstDash val="solid"/>
            <a:headEnd type="none" w="sm" len="sm"/>
            <a:tailEnd type="none" w="sm" len="sm"/>
          </a:ln>
        </p:spPr>
      </p:sp>
      <p:sp>
        <p:nvSpPr>
          <p:cNvPr id="17" name="Freeform 17">
            <a:extLst>
              <a:ext uri="{FF2B5EF4-FFF2-40B4-BE49-F238E27FC236}">
                <a16:creationId xmlns:a16="http://schemas.microsoft.com/office/drawing/2014/main" id="{4C93721D-277E-8D52-BE0D-67CC5427E0BF}"/>
              </a:ext>
            </a:extLst>
          </p:cNvPr>
          <p:cNvSpPr/>
          <p:nvPr/>
        </p:nvSpPr>
        <p:spPr>
          <a:xfrm flipH="1">
            <a:off x="5653815" y="1127800"/>
            <a:ext cx="657863" cy="829873"/>
          </a:xfrm>
          <a:custGeom>
            <a:avLst/>
            <a:gdLst/>
            <a:ahLst/>
            <a:cxnLst/>
            <a:rect l="l" t="t" r="r" b="b"/>
            <a:pathLst>
              <a:path w="657863" h="829873">
                <a:moveTo>
                  <a:pt x="657863" y="0"/>
                </a:moveTo>
                <a:lnTo>
                  <a:pt x="0" y="0"/>
                </a:lnTo>
                <a:lnTo>
                  <a:pt x="0" y="829874"/>
                </a:lnTo>
                <a:lnTo>
                  <a:pt x="657863" y="829874"/>
                </a:lnTo>
                <a:lnTo>
                  <a:pt x="65786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TextBox 20">
            <a:extLst>
              <a:ext uri="{FF2B5EF4-FFF2-40B4-BE49-F238E27FC236}">
                <a16:creationId xmlns:a16="http://schemas.microsoft.com/office/drawing/2014/main" id="{D545C602-ADDE-48D9-2F13-5129A83F061A}"/>
              </a:ext>
            </a:extLst>
          </p:cNvPr>
          <p:cNvSpPr txBox="1"/>
          <p:nvPr/>
        </p:nvSpPr>
        <p:spPr>
          <a:xfrm>
            <a:off x="1337636" y="4691376"/>
            <a:ext cx="7015198" cy="1157240"/>
          </a:xfrm>
          <a:prstGeom prst="rect">
            <a:avLst/>
          </a:prstGeom>
        </p:spPr>
        <p:txBody>
          <a:bodyPr wrap="square" lIns="0" tIns="0" rIns="0" bIns="0" rtlCol="0" anchor="t">
            <a:spAutoFit/>
          </a:bodyPr>
          <a:lstStyle/>
          <a:p>
            <a:pPr algn="l">
              <a:lnSpc>
                <a:spcPts val="9021"/>
              </a:lnSpc>
            </a:pPr>
            <a:r>
              <a:rPr lang="en-US" sz="7580" spc="-379" dirty="0" err="1">
                <a:solidFill>
                  <a:srgbClr val="000000"/>
                </a:solidFill>
                <a:latin typeface="League Spartan"/>
                <a:ea typeface="League Spartan"/>
                <a:cs typeface="League Spartan"/>
                <a:sym typeface="League Spartan"/>
              </a:rPr>
              <a:t>Démonstration</a:t>
            </a:r>
            <a:endParaRPr lang="en-US" sz="7580" spc="-379" dirty="0">
              <a:solidFill>
                <a:srgbClr val="000000"/>
              </a:solidFill>
              <a:latin typeface="League Spartan"/>
              <a:ea typeface="League Spartan"/>
              <a:cs typeface="League Spartan"/>
              <a:sym typeface="League Spartan"/>
            </a:endParaRPr>
          </a:p>
        </p:txBody>
      </p:sp>
      <p:sp>
        <p:nvSpPr>
          <p:cNvPr id="21" name="TextBox 21">
            <a:extLst>
              <a:ext uri="{FF2B5EF4-FFF2-40B4-BE49-F238E27FC236}">
                <a16:creationId xmlns:a16="http://schemas.microsoft.com/office/drawing/2014/main" id="{94F49767-942E-0322-0A7D-FF5CC8C61BD1}"/>
              </a:ext>
            </a:extLst>
          </p:cNvPr>
          <p:cNvSpPr txBox="1"/>
          <p:nvPr/>
        </p:nvSpPr>
        <p:spPr>
          <a:xfrm>
            <a:off x="2372818" y="3111110"/>
            <a:ext cx="4342276" cy="336683"/>
          </a:xfrm>
          <a:prstGeom prst="rect">
            <a:avLst/>
          </a:prstGeom>
        </p:spPr>
        <p:txBody>
          <a:bodyPr lIns="0" tIns="0" rIns="0" bIns="0" rtlCol="0" anchor="t">
            <a:spAutoFit/>
          </a:bodyPr>
          <a:lstStyle/>
          <a:p>
            <a:pPr algn="ctr">
              <a:lnSpc>
                <a:spcPts val="2328"/>
              </a:lnSpc>
            </a:pPr>
            <a:r>
              <a:rPr lang="en-US" sz="1712" spc="102" dirty="0">
                <a:solidFill>
                  <a:srgbClr val="000000"/>
                </a:solidFill>
                <a:latin typeface="Agrandir Grand"/>
                <a:ea typeface="Agrandir Grand"/>
                <a:cs typeface="Agrandir Grand"/>
                <a:sym typeface="Agrandir Grand"/>
              </a:rPr>
              <a:t>OPEN RUCHE</a:t>
            </a:r>
          </a:p>
        </p:txBody>
      </p:sp>
      <p:grpSp>
        <p:nvGrpSpPr>
          <p:cNvPr id="22" name="Group 22">
            <a:extLst>
              <a:ext uri="{FF2B5EF4-FFF2-40B4-BE49-F238E27FC236}">
                <a16:creationId xmlns:a16="http://schemas.microsoft.com/office/drawing/2014/main" id="{AC26B06B-2148-7E35-D388-F55D6C739889}"/>
              </a:ext>
            </a:extLst>
          </p:cNvPr>
          <p:cNvGrpSpPr/>
          <p:nvPr/>
        </p:nvGrpSpPr>
        <p:grpSpPr>
          <a:xfrm rot="-5400000">
            <a:off x="2266692" y="2012355"/>
            <a:ext cx="956802" cy="1113369"/>
            <a:chOff x="0" y="0"/>
            <a:chExt cx="698500" cy="812800"/>
          </a:xfrm>
        </p:grpSpPr>
        <p:sp>
          <p:nvSpPr>
            <p:cNvPr id="23" name="Freeform 23">
              <a:extLst>
                <a:ext uri="{FF2B5EF4-FFF2-40B4-BE49-F238E27FC236}">
                  <a16:creationId xmlns:a16="http://schemas.microsoft.com/office/drawing/2014/main" id="{47BE4A98-EF22-1426-025D-D426893D5CBB}"/>
                </a:ext>
              </a:extLst>
            </p:cNvPr>
            <p:cNvSpPr/>
            <p:nvPr/>
          </p:nvSpPr>
          <p:spPr>
            <a:xfrm rot="5400000">
              <a:off x="-57150" y="57150"/>
              <a:ext cx="812800" cy="698500"/>
            </a:xfrm>
            <a:custGeom>
              <a:avLst/>
              <a:gdLst/>
              <a:ahLst/>
              <a:cxnLst/>
              <a:rect l="l" t="t" r="r" b="b"/>
              <a:pathLst>
                <a:path w="812800" h="698500">
                  <a:moveTo>
                    <a:pt x="0" y="349250"/>
                  </a:moveTo>
                  <a:lnTo>
                    <a:pt x="203200" y="0"/>
                  </a:lnTo>
                  <a:lnTo>
                    <a:pt x="609600" y="0"/>
                  </a:lnTo>
                  <a:lnTo>
                    <a:pt x="812800" y="349250"/>
                  </a:lnTo>
                  <a:lnTo>
                    <a:pt x="609600" y="698500"/>
                  </a:lnTo>
                  <a:lnTo>
                    <a:pt x="203200" y="698500"/>
                  </a:lnTo>
                  <a:lnTo>
                    <a:pt x="0" y="349250"/>
                  </a:lnTo>
                  <a:close/>
                </a:path>
              </a:pathLst>
            </a:custGeom>
            <a:blipFill>
              <a:blip r:embed="rId9"/>
              <a:stretch>
                <a:fillRect t="-8181" b="-8181"/>
              </a:stretch>
            </a:blipFill>
            <a:ln w="76200" cap="sq">
              <a:solidFill>
                <a:srgbClr val="FFA726"/>
              </a:solidFill>
              <a:prstDash val="solid"/>
              <a:miter/>
            </a:ln>
          </p:spPr>
        </p:sp>
      </p:grpSp>
      <p:sp>
        <p:nvSpPr>
          <p:cNvPr id="25" name="Freeform 5">
            <a:extLst>
              <a:ext uri="{FF2B5EF4-FFF2-40B4-BE49-F238E27FC236}">
                <a16:creationId xmlns:a16="http://schemas.microsoft.com/office/drawing/2014/main" id="{8C462632-C290-9B09-41E0-DA346173C4EB}"/>
              </a:ext>
            </a:extLst>
          </p:cNvPr>
          <p:cNvSpPr/>
          <p:nvPr/>
        </p:nvSpPr>
        <p:spPr>
          <a:xfrm>
            <a:off x="-466863" y="1909931"/>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6" name="Freeform 5">
            <a:extLst>
              <a:ext uri="{FF2B5EF4-FFF2-40B4-BE49-F238E27FC236}">
                <a16:creationId xmlns:a16="http://schemas.microsoft.com/office/drawing/2014/main" id="{28F9608D-B088-45CC-9600-866543957B91}"/>
              </a:ext>
            </a:extLst>
          </p:cNvPr>
          <p:cNvSpPr/>
          <p:nvPr/>
        </p:nvSpPr>
        <p:spPr>
          <a:xfrm>
            <a:off x="2675271" y="7673101"/>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7" name="Freeform 17">
            <a:extLst>
              <a:ext uri="{FF2B5EF4-FFF2-40B4-BE49-F238E27FC236}">
                <a16:creationId xmlns:a16="http://schemas.microsoft.com/office/drawing/2014/main" id="{DAC5DDC4-2F01-94B7-582C-E1F410B467AB}"/>
              </a:ext>
            </a:extLst>
          </p:cNvPr>
          <p:cNvSpPr/>
          <p:nvPr/>
        </p:nvSpPr>
        <p:spPr>
          <a:xfrm flipH="1">
            <a:off x="679772" y="7564601"/>
            <a:ext cx="657863" cy="829873"/>
          </a:xfrm>
          <a:custGeom>
            <a:avLst/>
            <a:gdLst/>
            <a:ahLst/>
            <a:cxnLst/>
            <a:rect l="l" t="t" r="r" b="b"/>
            <a:pathLst>
              <a:path w="657863" h="829873">
                <a:moveTo>
                  <a:pt x="657863" y="0"/>
                </a:moveTo>
                <a:lnTo>
                  <a:pt x="0" y="0"/>
                </a:lnTo>
                <a:lnTo>
                  <a:pt x="0" y="829874"/>
                </a:lnTo>
                <a:lnTo>
                  <a:pt x="657863" y="829874"/>
                </a:lnTo>
                <a:lnTo>
                  <a:pt x="65786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Freeform 17">
            <a:extLst>
              <a:ext uri="{FF2B5EF4-FFF2-40B4-BE49-F238E27FC236}">
                <a16:creationId xmlns:a16="http://schemas.microsoft.com/office/drawing/2014/main" id="{DCDC6483-64E1-AFFA-8310-24A256071D58}"/>
              </a:ext>
            </a:extLst>
          </p:cNvPr>
          <p:cNvSpPr/>
          <p:nvPr/>
        </p:nvSpPr>
        <p:spPr>
          <a:xfrm flipH="1">
            <a:off x="7523393" y="9115848"/>
            <a:ext cx="657863" cy="829873"/>
          </a:xfrm>
          <a:custGeom>
            <a:avLst/>
            <a:gdLst/>
            <a:ahLst/>
            <a:cxnLst/>
            <a:rect l="l" t="t" r="r" b="b"/>
            <a:pathLst>
              <a:path w="657863" h="829873">
                <a:moveTo>
                  <a:pt x="657863" y="0"/>
                </a:moveTo>
                <a:lnTo>
                  <a:pt x="0" y="0"/>
                </a:lnTo>
                <a:lnTo>
                  <a:pt x="0" y="829874"/>
                </a:lnTo>
                <a:lnTo>
                  <a:pt x="657863" y="829874"/>
                </a:lnTo>
                <a:lnTo>
                  <a:pt x="65786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9" name="Freeform 17">
            <a:extLst>
              <a:ext uri="{FF2B5EF4-FFF2-40B4-BE49-F238E27FC236}">
                <a16:creationId xmlns:a16="http://schemas.microsoft.com/office/drawing/2014/main" id="{A376B961-08E4-73A8-830C-8BDEE0AD9CBF}"/>
              </a:ext>
            </a:extLst>
          </p:cNvPr>
          <p:cNvSpPr/>
          <p:nvPr/>
        </p:nvSpPr>
        <p:spPr>
          <a:xfrm flipH="1">
            <a:off x="17203627" y="142929"/>
            <a:ext cx="657863" cy="829873"/>
          </a:xfrm>
          <a:custGeom>
            <a:avLst/>
            <a:gdLst/>
            <a:ahLst/>
            <a:cxnLst/>
            <a:rect l="l" t="t" r="r" b="b"/>
            <a:pathLst>
              <a:path w="657863" h="829873">
                <a:moveTo>
                  <a:pt x="657863" y="0"/>
                </a:moveTo>
                <a:lnTo>
                  <a:pt x="0" y="0"/>
                </a:lnTo>
                <a:lnTo>
                  <a:pt x="0" y="829874"/>
                </a:lnTo>
                <a:lnTo>
                  <a:pt x="657863" y="829874"/>
                </a:lnTo>
                <a:lnTo>
                  <a:pt x="657863"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4" name="Group 20">
            <a:extLst>
              <a:ext uri="{FF2B5EF4-FFF2-40B4-BE49-F238E27FC236}">
                <a16:creationId xmlns:a16="http://schemas.microsoft.com/office/drawing/2014/main" id="{F9DD1045-1047-BDDA-C676-316E4FBF6963}"/>
              </a:ext>
            </a:extLst>
          </p:cNvPr>
          <p:cNvGrpSpPr>
            <a:grpSpLocks noChangeAspect="1"/>
          </p:cNvGrpSpPr>
          <p:nvPr/>
        </p:nvGrpSpPr>
        <p:grpSpPr>
          <a:xfrm>
            <a:off x="8834936" y="2090639"/>
            <a:ext cx="7803949" cy="6272358"/>
            <a:chOff x="0" y="0"/>
            <a:chExt cx="7467600" cy="6002020"/>
          </a:xfrm>
        </p:grpSpPr>
        <p:sp>
          <p:nvSpPr>
            <p:cNvPr id="30" name="Freeform 21">
              <a:extLst>
                <a:ext uri="{FF2B5EF4-FFF2-40B4-BE49-F238E27FC236}">
                  <a16:creationId xmlns:a16="http://schemas.microsoft.com/office/drawing/2014/main" id="{A5EB9DFF-EDDF-1031-A3CC-E0DF8E6484E0}"/>
                </a:ext>
              </a:extLst>
            </p:cNvPr>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txBody>
            <a:bodyPr/>
            <a:lstStyle/>
            <a:p>
              <a:endParaRPr lang="fr-FR"/>
            </a:p>
          </p:txBody>
        </p:sp>
        <p:sp>
          <p:nvSpPr>
            <p:cNvPr id="31" name="Freeform 22">
              <a:extLst>
                <a:ext uri="{FF2B5EF4-FFF2-40B4-BE49-F238E27FC236}">
                  <a16:creationId xmlns:a16="http://schemas.microsoft.com/office/drawing/2014/main" id="{5833194A-5D5B-4547-B3D9-DDC6F037F770}"/>
                </a:ext>
              </a:extLst>
            </p:cNvPr>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fr-FR"/>
            </a:p>
          </p:txBody>
        </p:sp>
        <p:sp>
          <p:nvSpPr>
            <p:cNvPr id="32" name="Freeform 23">
              <a:extLst>
                <a:ext uri="{FF2B5EF4-FFF2-40B4-BE49-F238E27FC236}">
                  <a16:creationId xmlns:a16="http://schemas.microsoft.com/office/drawing/2014/main" id="{4E3D4ECB-E05F-1C56-A200-67E831EE6E9C}"/>
                </a:ext>
              </a:extLst>
            </p:cNvPr>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txBody>
            <a:bodyPr/>
            <a:lstStyle/>
            <a:p>
              <a:endParaRPr lang="fr-FR"/>
            </a:p>
          </p:txBody>
        </p:sp>
        <p:sp>
          <p:nvSpPr>
            <p:cNvPr id="33" name="Freeform 24">
              <a:extLst>
                <a:ext uri="{FF2B5EF4-FFF2-40B4-BE49-F238E27FC236}">
                  <a16:creationId xmlns:a16="http://schemas.microsoft.com/office/drawing/2014/main" id="{C7566B3D-CCAA-129C-F1EE-7766C9DB472F}"/>
                </a:ext>
              </a:extLst>
            </p:cNvPr>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12"/>
              <a:stretch>
                <a:fillRect l="-2038" r="-14689"/>
              </a:stretch>
            </a:blipFill>
          </p:spPr>
          <p:txBody>
            <a:bodyPr/>
            <a:lstStyle/>
            <a:p>
              <a:endParaRPr lang="fr-FR"/>
            </a:p>
          </p:txBody>
        </p:sp>
      </p:grpSp>
      <p:sp>
        <p:nvSpPr>
          <p:cNvPr id="34" name="TextBox 29">
            <a:extLst>
              <a:ext uri="{FF2B5EF4-FFF2-40B4-BE49-F238E27FC236}">
                <a16:creationId xmlns:a16="http://schemas.microsoft.com/office/drawing/2014/main" id="{12C4D5F9-4E8A-9091-3C20-1922FE4D5EC4}"/>
              </a:ext>
            </a:extLst>
          </p:cNvPr>
          <p:cNvSpPr txBox="1"/>
          <p:nvPr/>
        </p:nvSpPr>
        <p:spPr>
          <a:xfrm>
            <a:off x="15836321" y="9708411"/>
            <a:ext cx="2130655" cy="271675"/>
          </a:xfrm>
          <a:prstGeom prst="rect">
            <a:avLst/>
          </a:prstGeom>
        </p:spPr>
        <p:txBody>
          <a:bodyPr lIns="0" tIns="0" rIns="0" bIns="0" rtlCol="0" anchor="t">
            <a:spAutoFit/>
          </a:bodyPr>
          <a:lstStyle/>
          <a:p>
            <a:pPr algn="r">
              <a:lnSpc>
                <a:spcPts val="2357"/>
              </a:lnSpc>
            </a:pPr>
            <a:r>
              <a:rPr lang="en-US" sz="1309" b="1" spc="12" dirty="0">
                <a:solidFill>
                  <a:srgbClr val="1A150F"/>
                </a:solidFill>
                <a:latin typeface="Gotham Bold"/>
                <a:ea typeface="Gotham Bold"/>
                <a:cs typeface="Gotham Bold"/>
                <a:sym typeface="Gotham Bold"/>
              </a:rPr>
              <a:t>15</a:t>
            </a:r>
          </a:p>
        </p:txBody>
      </p:sp>
    </p:spTree>
    <p:extLst>
      <p:ext uri="{BB962C8B-B14F-4D97-AF65-F5344CB8AC3E}">
        <p14:creationId xmlns:p14="http://schemas.microsoft.com/office/powerpoint/2010/main" val="4138408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EA85-286E-C699-6884-7643FBA5C40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2A8A1E-AF8D-49D9-669E-04FF813964F7}"/>
              </a:ext>
            </a:extLst>
          </p:cNvPr>
          <p:cNvSpPr/>
          <p:nvPr/>
        </p:nvSpPr>
        <p:spPr>
          <a:xfrm>
            <a:off x="0" y="-872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876" b="-2876"/>
            </a:stretch>
          </a:blipFill>
        </p:spPr>
        <p:txBody>
          <a:bodyPr/>
          <a:lstStyle/>
          <a:p>
            <a:endParaRPr lang="fr-FR" dirty="0"/>
          </a:p>
        </p:txBody>
      </p:sp>
      <p:sp>
        <p:nvSpPr>
          <p:cNvPr id="28" name="TextBox 28">
            <a:extLst>
              <a:ext uri="{FF2B5EF4-FFF2-40B4-BE49-F238E27FC236}">
                <a16:creationId xmlns:a16="http://schemas.microsoft.com/office/drawing/2014/main" id="{EC3085A6-3FC6-273B-652F-7299F46DF326}"/>
              </a:ext>
            </a:extLst>
          </p:cNvPr>
          <p:cNvSpPr txBox="1"/>
          <p:nvPr/>
        </p:nvSpPr>
        <p:spPr>
          <a:xfrm>
            <a:off x="2770633" y="120134"/>
            <a:ext cx="13030200" cy="666849"/>
          </a:xfrm>
          <a:prstGeom prst="rect">
            <a:avLst/>
          </a:prstGeom>
        </p:spPr>
        <p:txBody>
          <a:bodyPr wrap="square" lIns="0" tIns="0" rIns="0" bIns="0" rtlCol="0" anchor="t">
            <a:spAutoFit/>
          </a:bodyPr>
          <a:lstStyle/>
          <a:p>
            <a:pPr marL="0" lvl="0" indent="0" algn="ctr">
              <a:lnSpc>
                <a:spcPts val="5191"/>
              </a:lnSpc>
            </a:pPr>
            <a:r>
              <a:rPr lang="fr-FR" sz="4399" spc="-87" dirty="0">
                <a:solidFill>
                  <a:srgbClr val="1A150F"/>
                </a:solidFill>
                <a:latin typeface="Agrandir Grand"/>
              </a:rPr>
              <a:t>Perspectives d’évolution</a:t>
            </a:r>
            <a:endParaRPr lang="en-US" sz="4399" spc="-87" dirty="0">
              <a:solidFill>
                <a:srgbClr val="1A150F"/>
              </a:solidFill>
              <a:latin typeface="Agrandir Grand"/>
              <a:sym typeface="Agrandir Grand"/>
            </a:endParaRPr>
          </a:p>
        </p:txBody>
      </p:sp>
      <p:sp>
        <p:nvSpPr>
          <p:cNvPr id="29" name="TextBox 29">
            <a:extLst>
              <a:ext uri="{FF2B5EF4-FFF2-40B4-BE49-F238E27FC236}">
                <a16:creationId xmlns:a16="http://schemas.microsoft.com/office/drawing/2014/main" id="{DE9C23E9-B340-0C07-E111-D58B77AE8D1F}"/>
              </a:ext>
            </a:extLst>
          </p:cNvPr>
          <p:cNvSpPr txBox="1"/>
          <p:nvPr/>
        </p:nvSpPr>
        <p:spPr>
          <a:xfrm>
            <a:off x="15836321" y="9708411"/>
            <a:ext cx="2130655" cy="271675"/>
          </a:xfrm>
          <a:prstGeom prst="rect">
            <a:avLst/>
          </a:prstGeom>
        </p:spPr>
        <p:txBody>
          <a:bodyPr lIns="0" tIns="0" rIns="0" bIns="0" rtlCol="0" anchor="t">
            <a:spAutoFit/>
          </a:bodyPr>
          <a:lstStyle/>
          <a:p>
            <a:pPr algn="r">
              <a:lnSpc>
                <a:spcPts val="2357"/>
              </a:lnSpc>
            </a:pPr>
            <a:r>
              <a:rPr lang="en-US" sz="1309" b="1" spc="12" dirty="0">
                <a:solidFill>
                  <a:srgbClr val="1A150F"/>
                </a:solidFill>
                <a:latin typeface="Gotham Bold"/>
                <a:ea typeface="Gotham Bold"/>
                <a:cs typeface="Gotham Bold"/>
                <a:sym typeface="Gotham Bold"/>
              </a:rPr>
              <a:t>16</a:t>
            </a:r>
          </a:p>
        </p:txBody>
      </p:sp>
      <p:sp>
        <p:nvSpPr>
          <p:cNvPr id="31" name="Freeform 7">
            <a:extLst>
              <a:ext uri="{FF2B5EF4-FFF2-40B4-BE49-F238E27FC236}">
                <a16:creationId xmlns:a16="http://schemas.microsoft.com/office/drawing/2014/main" id="{3D91F0FE-A040-92BC-55E0-9A40A976DCEA}"/>
              </a:ext>
            </a:extLst>
          </p:cNvPr>
          <p:cNvSpPr/>
          <p:nvPr/>
        </p:nvSpPr>
        <p:spPr>
          <a:xfrm flipH="1">
            <a:off x="1561072" y="279618"/>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2" name="Freeform 5">
            <a:extLst>
              <a:ext uri="{FF2B5EF4-FFF2-40B4-BE49-F238E27FC236}">
                <a16:creationId xmlns:a16="http://schemas.microsoft.com/office/drawing/2014/main" id="{6A3B2451-CFEF-29B7-5CE0-BBA86DD5DB85}"/>
              </a:ext>
            </a:extLst>
          </p:cNvPr>
          <p:cNvSpPr/>
          <p:nvPr/>
        </p:nvSpPr>
        <p:spPr>
          <a:xfrm>
            <a:off x="617822" y="594396"/>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3">
            <a:extLst>
              <a:ext uri="{FF2B5EF4-FFF2-40B4-BE49-F238E27FC236}">
                <a16:creationId xmlns:a16="http://schemas.microsoft.com/office/drawing/2014/main" id="{71738856-2FBB-7C73-EB02-D9DD114E5E51}"/>
              </a:ext>
            </a:extLst>
          </p:cNvPr>
          <p:cNvSpPr/>
          <p:nvPr/>
        </p:nvSpPr>
        <p:spPr>
          <a:xfrm>
            <a:off x="-1136381" y="4037535"/>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9" name="Freeform 3">
            <a:extLst>
              <a:ext uri="{FF2B5EF4-FFF2-40B4-BE49-F238E27FC236}">
                <a16:creationId xmlns:a16="http://schemas.microsoft.com/office/drawing/2014/main" id="{A4F68815-F743-4802-914F-E610C8808F42}"/>
              </a:ext>
            </a:extLst>
          </p:cNvPr>
          <p:cNvSpPr/>
          <p:nvPr/>
        </p:nvSpPr>
        <p:spPr>
          <a:xfrm>
            <a:off x="17696539" y="236882"/>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0" name="Freeform 3">
            <a:extLst>
              <a:ext uri="{FF2B5EF4-FFF2-40B4-BE49-F238E27FC236}">
                <a16:creationId xmlns:a16="http://schemas.microsoft.com/office/drawing/2014/main" id="{B57A77EF-1A7C-4880-967C-79E30A9BB63D}"/>
              </a:ext>
            </a:extLst>
          </p:cNvPr>
          <p:cNvSpPr/>
          <p:nvPr/>
        </p:nvSpPr>
        <p:spPr>
          <a:xfrm>
            <a:off x="9555590" y="9552543"/>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2" name="Freeform 11">
            <a:extLst>
              <a:ext uri="{FF2B5EF4-FFF2-40B4-BE49-F238E27FC236}">
                <a16:creationId xmlns:a16="http://schemas.microsoft.com/office/drawing/2014/main" id="{10A40DFD-9709-4A79-9C1A-94E4E9274B64}"/>
              </a:ext>
            </a:extLst>
          </p:cNvPr>
          <p:cNvSpPr/>
          <p:nvPr/>
        </p:nvSpPr>
        <p:spPr>
          <a:xfrm>
            <a:off x="1878012" y="2814443"/>
            <a:ext cx="7391399" cy="5105400"/>
          </a:xfrm>
          <a:custGeom>
            <a:avLst/>
            <a:gdLst/>
            <a:ahLst/>
            <a:cxnLst/>
            <a:rect l="l" t="t" r="r" b="b"/>
            <a:pathLst>
              <a:path w="1513180" h="792746">
                <a:moveTo>
                  <a:pt x="68723" y="0"/>
                </a:moveTo>
                <a:lnTo>
                  <a:pt x="1444457" y="0"/>
                </a:lnTo>
                <a:cubicBezTo>
                  <a:pt x="1462684" y="0"/>
                  <a:pt x="1480164" y="7240"/>
                  <a:pt x="1493052" y="20128"/>
                </a:cubicBezTo>
                <a:cubicBezTo>
                  <a:pt x="1505940" y="33017"/>
                  <a:pt x="1513180" y="50496"/>
                  <a:pt x="1513180" y="68723"/>
                </a:cubicBezTo>
                <a:lnTo>
                  <a:pt x="1513180" y="724023"/>
                </a:lnTo>
                <a:cubicBezTo>
                  <a:pt x="1513180" y="742249"/>
                  <a:pt x="1505940" y="759729"/>
                  <a:pt x="1493052" y="772617"/>
                </a:cubicBezTo>
                <a:cubicBezTo>
                  <a:pt x="1480164" y="785505"/>
                  <a:pt x="1462684" y="792746"/>
                  <a:pt x="1444457" y="792746"/>
                </a:cubicBezTo>
                <a:lnTo>
                  <a:pt x="68723" y="792746"/>
                </a:lnTo>
                <a:cubicBezTo>
                  <a:pt x="30768" y="792746"/>
                  <a:pt x="0" y="761978"/>
                  <a:pt x="0" y="724023"/>
                </a:cubicBezTo>
                <a:lnTo>
                  <a:pt x="0" y="68723"/>
                </a:lnTo>
                <a:cubicBezTo>
                  <a:pt x="0" y="50496"/>
                  <a:pt x="7240" y="33017"/>
                  <a:pt x="20128" y="20128"/>
                </a:cubicBezTo>
                <a:cubicBezTo>
                  <a:pt x="33017" y="7240"/>
                  <a:pt x="50496" y="0"/>
                  <a:pt x="68723" y="0"/>
                </a:cubicBezTo>
                <a:close/>
              </a:path>
            </a:pathLst>
          </a:custGeom>
          <a:solidFill>
            <a:srgbClr val="E2CD9E"/>
          </a:solidFill>
        </p:spPr>
        <p:txBody>
          <a:bodyPr/>
          <a:lstStyle/>
          <a:p>
            <a:endParaRPr lang="fr-FR" dirty="0"/>
          </a:p>
        </p:txBody>
      </p:sp>
      <p:sp>
        <p:nvSpPr>
          <p:cNvPr id="15" name="Rectangle 1">
            <a:extLst>
              <a:ext uri="{FF2B5EF4-FFF2-40B4-BE49-F238E27FC236}">
                <a16:creationId xmlns:a16="http://schemas.microsoft.com/office/drawing/2014/main" id="{AADCF166-F9A7-4F55-99AC-E09966A044E2}"/>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p:txBody>
      </p:sp>
      <p:sp>
        <p:nvSpPr>
          <p:cNvPr id="18" name="Rectangle 3">
            <a:extLst>
              <a:ext uri="{FF2B5EF4-FFF2-40B4-BE49-F238E27FC236}">
                <a16:creationId xmlns:a16="http://schemas.microsoft.com/office/drawing/2014/main" id="{FE6C1350-0EB8-431E-B637-6896D605494C}"/>
              </a:ext>
            </a:extLst>
          </p:cNvPr>
          <p:cNvSpPr>
            <a:spLocks noChangeArrowheads="1"/>
          </p:cNvSpPr>
          <p:nvPr/>
        </p:nvSpPr>
        <p:spPr bwMode="auto">
          <a:xfrm>
            <a:off x="304800" y="120134"/>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p:txBody>
      </p:sp>
      <p:pic>
        <p:nvPicPr>
          <p:cNvPr id="2050" name="Picture 2">
            <a:extLst>
              <a:ext uri="{FF2B5EF4-FFF2-40B4-BE49-F238E27FC236}">
                <a16:creationId xmlns:a16="http://schemas.microsoft.com/office/drawing/2014/main" id="{285A62E6-6FD8-4A8C-9B4D-A1D1928C6B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400" y="1756553"/>
            <a:ext cx="7076177" cy="7076177"/>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CDC937-1EB0-4118-A976-436FE289E050}"/>
              </a:ext>
            </a:extLst>
          </p:cNvPr>
          <p:cNvSpPr txBox="1"/>
          <p:nvPr/>
        </p:nvSpPr>
        <p:spPr>
          <a:xfrm>
            <a:off x="2057447" y="3094704"/>
            <a:ext cx="7391398" cy="5262979"/>
          </a:xfrm>
          <a:prstGeom prst="rect">
            <a:avLst/>
          </a:prstGeom>
          <a:noFill/>
        </p:spPr>
        <p:txBody>
          <a:bodyPr wrap="square" rtlCol="0">
            <a:spAutoFit/>
          </a:bodyPr>
          <a:lstStyle/>
          <a:p>
            <a:r>
              <a:rPr lang="fr-FR" sz="2400" dirty="0"/>
              <a:t>🔎 Capteur de CO₂ ou de COV : suivi de la qualité de l’air dans la ruche</a:t>
            </a:r>
          </a:p>
          <a:p>
            <a:endParaRPr lang="fr-FR" sz="2400" dirty="0"/>
          </a:p>
          <a:p>
            <a:r>
              <a:rPr lang="fr-FR" sz="2400" b="1" dirty="0"/>
              <a:t>🌀</a:t>
            </a:r>
            <a:r>
              <a:rPr lang="fr-FR" sz="2400" dirty="0"/>
              <a:t> Capteur de vibrations : pour surveiller l'activité de la colonie</a:t>
            </a:r>
          </a:p>
          <a:p>
            <a:endParaRPr lang="fr-FR" sz="2400" dirty="0"/>
          </a:p>
          <a:p>
            <a:r>
              <a:rPr lang="fr-FR" sz="2400" b="1" dirty="0"/>
              <a:t>🤖 </a:t>
            </a:r>
            <a:r>
              <a:rPr lang="fr-FR" sz="2400" dirty="0"/>
              <a:t>Analyse prédictive avec IA :</a:t>
            </a:r>
          </a:p>
          <a:p>
            <a:endParaRPr lang="fr-FR" sz="2400" dirty="0"/>
          </a:p>
          <a:p>
            <a:pPr marL="342900" indent="-342900">
              <a:buFont typeface="Arial" panose="020B0604020202020204" pitchFamily="34" charset="0"/>
              <a:buChar char="•"/>
            </a:pPr>
            <a:r>
              <a:rPr lang="fr-FR" sz="2400" b="1" dirty="0"/>
              <a:t>📊</a:t>
            </a:r>
            <a:r>
              <a:rPr lang="fr-FR" sz="2400" dirty="0"/>
              <a:t>  Détection automatique d’anomalies dans les courbes (poids, température…)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 Vérification de la présence d’une reine avec le son</a:t>
            </a:r>
          </a:p>
          <a:p>
            <a:endParaRPr lang="fr-FR" sz="2400" dirty="0"/>
          </a:p>
          <a:p>
            <a:r>
              <a:rPr lang="fr-FR" sz="2400" dirty="0"/>
              <a:t>	</a:t>
            </a:r>
          </a:p>
        </p:txBody>
      </p:sp>
      <p:sp>
        <p:nvSpPr>
          <p:cNvPr id="26" name="Freeform 7">
            <a:extLst>
              <a:ext uri="{FF2B5EF4-FFF2-40B4-BE49-F238E27FC236}">
                <a16:creationId xmlns:a16="http://schemas.microsoft.com/office/drawing/2014/main" id="{44875960-BC40-4577-8E29-5FBB73EABA9E}"/>
              </a:ext>
            </a:extLst>
          </p:cNvPr>
          <p:cNvSpPr/>
          <p:nvPr/>
        </p:nvSpPr>
        <p:spPr>
          <a:xfrm flipH="1">
            <a:off x="6124850" y="7935977"/>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7" name="Freeform 5">
            <a:extLst>
              <a:ext uri="{FF2B5EF4-FFF2-40B4-BE49-F238E27FC236}">
                <a16:creationId xmlns:a16="http://schemas.microsoft.com/office/drawing/2014/main" id="{47A93105-FFB7-4252-AD1A-BEDB3F9EB60D}"/>
              </a:ext>
            </a:extLst>
          </p:cNvPr>
          <p:cNvSpPr/>
          <p:nvPr/>
        </p:nvSpPr>
        <p:spPr>
          <a:xfrm>
            <a:off x="5181600" y="8250755"/>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351386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876" b="-2876"/>
            </a:stretch>
          </a:blipFill>
        </p:spPr>
      </p:sp>
      <p:sp>
        <p:nvSpPr>
          <p:cNvPr id="3" name="Freeform 3"/>
          <p:cNvSpPr/>
          <p:nvPr/>
        </p:nvSpPr>
        <p:spPr>
          <a:xfrm>
            <a:off x="-515539" y="-488305"/>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7467910" y="763808"/>
            <a:ext cx="1640179" cy="1601411"/>
          </a:xfrm>
          <a:custGeom>
            <a:avLst/>
            <a:gdLst/>
            <a:ahLst/>
            <a:cxnLst/>
            <a:rect l="l" t="t" r="r" b="b"/>
            <a:pathLst>
              <a:path w="1640179" h="1601411">
                <a:moveTo>
                  <a:pt x="0" y="0"/>
                </a:moveTo>
                <a:lnTo>
                  <a:pt x="1640180" y="0"/>
                </a:lnTo>
                <a:lnTo>
                  <a:pt x="1640180" y="1601411"/>
                </a:lnTo>
                <a:lnTo>
                  <a:pt x="0" y="1601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77686" y="4318204"/>
            <a:ext cx="1640179" cy="1601411"/>
          </a:xfrm>
          <a:custGeom>
            <a:avLst/>
            <a:gdLst/>
            <a:ahLst/>
            <a:cxnLst/>
            <a:rect l="l" t="t" r="r" b="b"/>
            <a:pathLst>
              <a:path w="1640179" h="1601411">
                <a:moveTo>
                  <a:pt x="0" y="0"/>
                </a:moveTo>
                <a:lnTo>
                  <a:pt x="1640180" y="0"/>
                </a:lnTo>
                <a:lnTo>
                  <a:pt x="1640180" y="1601411"/>
                </a:lnTo>
                <a:lnTo>
                  <a:pt x="0" y="1601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7259300" y="8916562"/>
            <a:ext cx="1640179" cy="1601411"/>
          </a:xfrm>
          <a:custGeom>
            <a:avLst/>
            <a:gdLst/>
            <a:ahLst/>
            <a:cxnLst/>
            <a:rect l="l" t="t" r="r" b="b"/>
            <a:pathLst>
              <a:path w="1640179" h="1601411">
                <a:moveTo>
                  <a:pt x="0" y="0"/>
                </a:moveTo>
                <a:lnTo>
                  <a:pt x="1640179" y="0"/>
                </a:lnTo>
                <a:lnTo>
                  <a:pt x="1640179" y="1601412"/>
                </a:lnTo>
                <a:lnTo>
                  <a:pt x="0" y="16014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9763057" y="-800706"/>
            <a:ext cx="1640179" cy="1601411"/>
          </a:xfrm>
          <a:custGeom>
            <a:avLst/>
            <a:gdLst/>
            <a:ahLst/>
            <a:cxnLst/>
            <a:rect l="l" t="t" r="r" b="b"/>
            <a:pathLst>
              <a:path w="1640179" h="1601411">
                <a:moveTo>
                  <a:pt x="0" y="0"/>
                </a:moveTo>
                <a:lnTo>
                  <a:pt x="1640180" y="0"/>
                </a:lnTo>
                <a:lnTo>
                  <a:pt x="1640180" y="1601412"/>
                </a:lnTo>
                <a:lnTo>
                  <a:pt x="0" y="16014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8473586" y="9486294"/>
            <a:ext cx="1640179" cy="1601411"/>
          </a:xfrm>
          <a:custGeom>
            <a:avLst/>
            <a:gdLst/>
            <a:ahLst/>
            <a:cxnLst/>
            <a:rect l="l" t="t" r="r" b="b"/>
            <a:pathLst>
              <a:path w="1640179" h="1601411">
                <a:moveTo>
                  <a:pt x="0" y="0"/>
                </a:moveTo>
                <a:lnTo>
                  <a:pt x="1640179" y="0"/>
                </a:lnTo>
                <a:lnTo>
                  <a:pt x="1640179" y="1601412"/>
                </a:lnTo>
                <a:lnTo>
                  <a:pt x="0" y="16014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518442">
            <a:off x="2675756" y="4338106"/>
            <a:ext cx="5263440" cy="1771797"/>
          </a:xfrm>
          <a:custGeom>
            <a:avLst/>
            <a:gdLst/>
            <a:ahLst/>
            <a:cxnLst/>
            <a:rect l="l" t="t" r="r" b="b"/>
            <a:pathLst>
              <a:path w="5263440" h="1771797">
                <a:moveTo>
                  <a:pt x="0" y="0"/>
                </a:moveTo>
                <a:lnTo>
                  <a:pt x="5263440" y="0"/>
                </a:lnTo>
                <a:lnTo>
                  <a:pt x="5263440" y="1771798"/>
                </a:lnTo>
                <a:lnTo>
                  <a:pt x="0" y="17717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484863" y="9258300"/>
            <a:ext cx="1609503" cy="1571460"/>
          </a:xfrm>
          <a:custGeom>
            <a:avLst/>
            <a:gdLst/>
            <a:ahLst/>
            <a:cxnLst/>
            <a:rect l="l" t="t" r="r" b="b"/>
            <a:pathLst>
              <a:path w="1609503" h="1571460">
                <a:moveTo>
                  <a:pt x="0" y="0"/>
                </a:moveTo>
                <a:lnTo>
                  <a:pt x="1609503" y="0"/>
                </a:lnTo>
                <a:lnTo>
                  <a:pt x="1609503" y="1571460"/>
                </a:lnTo>
                <a:lnTo>
                  <a:pt x="0" y="15714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1"/>
          <p:cNvGrpSpPr/>
          <p:nvPr/>
        </p:nvGrpSpPr>
        <p:grpSpPr>
          <a:xfrm rot="-5400000">
            <a:off x="9486992" y="608390"/>
            <a:ext cx="4192119" cy="4878102"/>
            <a:chOff x="0" y="0"/>
            <a:chExt cx="698500" cy="812800"/>
          </a:xfrm>
        </p:grpSpPr>
        <p:sp>
          <p:nvSpPr>
            <p:cNvPr id="12" name="Freeform 12"/>
            <p:cNvSpPr/>
            <p:nvPr/>
          </p:nvSpPr>
          <p:spPr>
            <a:xfrm rot="5400000">
              <a:off x="-57150" y="57150"/>
              <a:ext cx="812800" cy="698500"/>
            </a:xfrm>
            <a:custGeom>
              <a:avLst/>
              <a:gdLst/>
              <a:ahLst/>
              <a:cxnLst/>
              <a:rect l="l" t="t" r="r" b="b"/>
              <a:pathLst>
                <a:path w="812800" h="698500">
                  <a:moveTo>
                    <a:pt x="0" y="349250"/>
                  </a:moveTo>
                  <a:lnTo>
                    <a:pt x="203200" y="0"/>
                  </a:lnTo>
                  <a:lnTo>
                    <a:pt x="609600" y="0"/>
                  </a:lnTo>
                  <a:lnTo>
                    <a:pt x="812800" y="349250"/>
                  </a:lnTo>
                  <a:lnTo>
                    <a:pt x="609600" y="698500"/>
                  </a:lnTo>
                  <a:lnTo>
                    <a:pt x="203200" y="698500"/>
                  </a:lnTo>
                  <a:lnTo>
                    <a:pt x="0" y="349250"/>
                  </a:lnTo>
                  <a:close/>
                </a:path>
              </a:pathLst>
            </a:custGeom>
            <a:blipFill>
              <a:blip r:embed="rId7"/>
              <a:stretch>
                <a:fillRect l="-7291" r="-7291"/>
              </a:stretch>
            </a:blipFill>
            <a:ln w="76200" cap="sq">
              <a:solidFill>
                <a:srgbClr val="FFA726"/>
              </a:solidFill>
              <a:prstDash val="solid"/>
              <a:miter/>
            </a:ln>
          </p:spPr>
        </p:sp>
      </p:grpSp>
      <p:grpSp>
        <p:nvGrpSpPr>
          <p:cNvPr id="13" name="Group 13"/>
          <p:cNvGrpSpPr/>
          <p:nvPr/>
        </p:nvGrpSpPr>
        <p:grpSpPr>
          <a:xfrm rot="-5400000">
            <a:off x="9386484" y="4964696"/>
            <a:ext cx="4393134" cy="5112010"/>
            <a:chOff x="0" y="0"/>
            <a:chExt cx="698500" cy="812800"/>
          </a:xfrm>
        </p:grpSpPr>
        <p:sp>
          <p:nvSpPr>
            <p:cNvPr id="14" name="Freeform 14"/>
            <p:cNvSpPr/>
            <p:nvPr/>
          </p:nvSpPr>
          <p:spPr>
            <a:xfrm rot="5400000">
              <a:off x="-57150" y="57150"/>
              <a:ext cx="812800" cy="698500"/>
            </a:xfrm>
            <a:custGeom>
              <a:avLst/>
              <a:gdLst/>
              <a:ahLst/>
              <a:cxnLst/>
              <a:rect l="l" t="t" r="r" b="b"/>
              <a:pathLst>
                <a:path w="812800" h="698500">
                  <a:moveTo>
                    <a:pt x="0" y="349250"/>
                  </a:moveTo>
                  <a:lnTo>
                    <a:pt x="203200" y="0"/>
                  </a:lnTo>
                  <a:lnTo>
                    <a:pt x="609600" y="0"/>
                  </a:lnTo>
                  <a:lnTo>
                    <a:pt x="812800" y="349250"/>
                  </a:lnTo>
                  <a:lnTo>
                    <a:pt x="609600" y="698500"/>
                  </a:lnTo>
                  <a:lnTo>
                    <a:pt x="203200" y="698500"/>
                  </a:lnTo>
                  <a:lnTo>
                    <a:pt x="0" y="349250"/>
                  </a:lnTo>
                  <a:close/>
                </a:path>
              </a:pathLst>
            </a:custGeom>
            <a:blipFill>
              <a:blip r:embed="rId8"/>
              <a:stretch>
                <a:fillRect t="-14889" b="-40261"/>
              </a:stretch>
            </a:blipFill>
            <a:ln w="76200" cap="sq">
              <a:solidFill>
                <a:srgbClr val="FFA726"/>
              </a:solidFill>
              <a:prstDash val="solid"/>
              <a:miter/>
            </a:ln>
          </p:spPr>
        </p:sp>
      </p:grpSp>
      <p:sp>
        <p:nvSpPr>
          <p:cNvPr id="15" name="TextBox 15"/>
          <p:cNvSpPr txBox="1"/>
          <p:nvPr/>
        </p:nvSpPr>
        <p:spPr>
          <a:xfrm>
            <a:off x="2006494" y="2372296"/>
            <a:ext cx="5328609" cy="604729"/>
          </a:xfrm>
          <a:prstGeom prst="rect">
            <a:avLst/>
          </a:prstGeom>
        </p:spPr>
        <p:txBody>
          <a:bodyPr lIns="0" tIns="0" rIns="0" bIns="0" rtlCol="0" anchor="t">
            <a:spAutoFit/>
          </a:bodyPr>
          <a:lstStyle/>
          <a:p>
            <a:pPr algn="ctr">
              <a:lnSpc>
                <a:spcPts val="4625"/>
              </a:lnSpc>
            </a:pPr>
            <a:r>
              <a:rPr lang="en-US" sz="4447" spc="-222" dirty="0">
                <a:solidFill>
                  <a:srgbClr val="000000"/>
                </a:solidFill>
                <a:latin typeface="League Spartan"/>
                <a:ea typeface="League Spartan"/>
                <a:cs typeface="League Spartan"/>
                <a:sym typeface="League Spartan"/>
              </a:rPr>
              <a:t>Miel Tech</a:t>
            </a:r>
          </a:p>
        </p:txBody>
      </p:sp>
      <p:sp>
        <p:nvSpPr>
          <p:cNvPr id="16" name="AutoShape 16"/>
          <p:cNvSpPr/>
          <p:nvPr/>
        </p:nvSpPr>
        <p:spPr>
          <a:xfrm>
            <a:off x="3301777" y="2977025"/>
            <a:ext cx="2769676" cy="0"/>
          </a:xfrm>
          <a:prstGeom prst="line">
            <a:avLst/>
          </a:prstGeom>
          <a:ln w="9525" cap="flat">
            <a:solidFill>
              <a:srgbClr val="000000"/>
            </a:solidFill>
            <a:prstDash val="solid"/>
            <a:headEnd type="none" w="sm" len="sm"/>
            <a:tailEnd type="none" w="sm" len="sm"/>
          </a:ln>
        </p:spPr>
      </p:sp>
      <p:sp>
        <p:nvSpPr>
          <p:cNvPr id="17" name="Freeform 17"/>
          <p:cNvSpPr/>
          <p:nvPr/>
        </p:nvSpPr>
        <p:spPr>
          <a:xfrm flipH="1">
            <a:off x="5653815" y="1127800"/>
            <a:ext cx="657863" cy="829873"/>
          </a:xfrm>
          <a:custGeom>
            <a:avLst/>
            <a:gdLst/>
            <a:ahLst/>
            <a:cxnLst/>
            <a:rect l="l" t="t" r="r" b="b"/>
            <a:pathLst>
              <a:path w="657863" h="829873">
                <a:moveTo>
                  <a:pt x="657863" y="0"/>
                </a:moveTo>
                <a:lnTo>
                  <a:pt x="0" y="0"/>
                </a:lnTo>
                <a:lnTo>
                  <a:pt x="0" y="829874"/>
                </a:lnTo>
                <a:lnTo>
                  <a:pt x="657863" y="829874"/>
                </a:lnTo>
                <a:lnTo>
                  <a:pt x="657863"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8" name="Group 18"/>
          <p:cNvGrpSpPr/>
          <p:nvPr/>
        </p:nvGrpSpPr>
        <p:grpSpPr>
          <a:xfrm rot="-5400000">
            <a:off x="13317978" y="2771395"/>
            <a:ext cx="4199885" cy="4887139"/>
            <a:chOff x="0" y="0"/>
            <a:chExt cx="698500" cy="812800"/>
          </a:xfrm>
        </p:grpSpPr>
        <p:sp>
          <p:nvSpPr>
            <p:cNvPr id="19" name="Freeform 19"/>
            <p:cNvSpPr/>
            <p:nvPr/>
          </p:nvSpPr>
          <p:spPr>
            <a:xfrm rot="5400000">
              <a:off x="-57150" y="57150"/>
              <a:ext cx="812800" cy="698500"/>
            </a:xfrm>
            <a:custGeom>
              <a:avLst/>
              <a:gdLst/>
              <a:ahLst/>
              <a:cxnLst/>
              <a:rect l="l" t="t" r="r" b="b"/>
              <a:pathLst>
                <a:path w="812800" h="698500">
                  <a:moveTo>
                    <a:pt x="0" y="349250"/>
                  </a:moveTo>
                  <a:lnTo>
                    <a:pt x="203200" y="0"/>
                  </a:lnTo>
                  <a:lnTo>
                    <a:pt x="609600" y="0"/>
                  </a:lnTo>
                  <a:lnTo>
                    <a:pt x="812800" y="349250"/>
                  </a:lnTo>
                  <a:lnTo>
                    <a:pt x="609600" y="698500"/>
                  </a:lnTo>
                  <a:lnTo>
                    <a:pt x="203200" y="698500"/>
                  </a:lnTo>
                  <a:lnTo>
                    <a:pt x="0" y="349250"/>
                  </a:lnTo>
                  <a:close/>
                </a:path>
              </a:pathLst>
            </a:custGeom>
            <a:blipFill>
              <a:blip r:embed="rId11"/>
              <a:stretch>
                <a:fillRect t="-18669" b="-36482"/>
              </a:stretch>
            </a:blipFill>
            <a:ln w="76200" cap="sq">
              <a:solidFill>
                <a:srgbClr val="FFA726"/>
              </a:solidFill>
              <a:prstDash val="solid"/>
              <a:miter/>
            </a:ln>
          </p:spPr>
        </p:sp>
      </p:grpSp>
      <p:sp>
        <p:nvSpPr>
          <p:cNvPr id="20" name="TextBox 20"/>
          <p:cNvSpPr txBox="1"/>
          <p:nvPr/>
        </p:nvSpPr>
        <p:spPr>
          <a:xfrm>
            <a:off x="2954798" y="4691376"/>
            <a:ext cx="5398035" cy="1143103"/>
          </a:xfrm>
          <a:prstGeom prst="rect">
            <a:avLst/>
          </a:prstGeom>
        </p:spPr>
        <p:txBody>
          <a:bodyPr lIns="0" tIns="0" rIns="0" bIns="0" rtlCol="0" anchor="t">
            <a:spAutoFit/>
          </a:bodyPr>
          <a:lstStyle/>
          <a:p>
            <a:pPr algn="l">
              <a:lnSpc>
                <a:spcPts val="9021"/>
              </a:lnSpc>
            </a:pPr>
            <a:r>
              <a:rPr lang="en-US" sz="7580" spc="-379">
                <a:solidFill>
                  <a:srgbClr val="000000"/>
                </a:solidFill>
                <a:latin typeface="League Spartan"/>
                <a:ea typeface="League Spartan"/>
                <a:cs typeface="League Spartan"/>
                <a:sym typeface="League Spartan"/>
              </a:rPr>
              <a:t>Conclusion</a:t>
            </a:r>
          </a:p>
        </p:txBody>
      </p:sp>
      <p:sp>
        <p:nvSpPr>
          <p:cNvPr id="21" name="TextBox 21"/>
          <p:cNvSpPr txBox="1"/>
          <p:nvPr/>
        </p:nvSpPr>
        <p:spPr>
          <a:xfrm>
            <a:off x="2372818" y="3111110"/>
            <a:ext cx="4342276" cy="336683"/>
          </a:xfrm>
          <a:prstGeom prst="rect">
            <a:avLst/>
          </a:prstGeom>
        </p:spPr>
        <p:txBody>
          <a:bodyPr lIns="0" tIns="0" rIns="0" bIns="0" rtlCol="0" anchor="t">
            <a:spAutoFit/>
          </a:bodyPr>
          <a:lstStyle/>
          <a:p>
            <a:pPr algn="ctr">
              <a:lnSpc>
                <a:spcPts val="2328"/>
              </a:lnSpc>
            </a:pPr>
            <a:r>
              <a:rPr lang="en-US" sz="1712" spc="102" dirty="0">
                <a:solidFill>
                  <a:srgbClr val="000000"/>
                </a:solidFill>
                <a:latin typeface="Agrandir Grand"/>
                <a:ea typeface="Agrandir Grand"/>
                <a:cs typeface="Agrandir Grand"/>
                <a:sym typeface="Agrandir Grand"/>
              </a:rPr>
              <a:t>OPEN RUCHE</a:t>
            </a:r>
          </a:p>
        </p:txBody>
      </p:sp>
      <p:grpSp>
        <p:nvGrpSpPr>
          <p:cNvPr id="22" name="Group 22"/>
          <p:cNvGrpSpPr/>
          <p:nvPr/>
        </p:nvGrpSpPr>
        <p:grpSpPr>
          <a:xfrm rot="-5400000">
            <a:off x="2266692" y="2012355"/>
            <a:ext cx="956802" cy="1113369"/>
            <a:chOff x="0" y="0"/>
            <a:chExt cx="698500" cy="812800"/>
          </a:xfrm>
        </p:grpSpPr>
        <p:sp>
          <p:nvSpPr>
            <p:cNvPr id="23" name="Freeform 23"/>
            <p:cNvSpPr/>
            <p:nvPr/>
          </p:nvSpPr>
          <p:spPr>
            <a:xfrm rot="5400000">
              <a:off x="-57150" y="57150"/>
              <a:ext cx="812800" cy="698500"/>
            </a:xfrm>
            <a:custGeom>
              <a:avLst/>
              <a:gdLst/>
              <a:ahLst/>
              <a:cxnLst/>
              <a:rect l="l" t="t" r="r" b="b"/>
              <a:pathLst>
                <a:path w="812800" h="698500">
                  <a:moveTo>
                    <a:pt x="0" y="349250"/>
                  </a:moveTo>
                  <a:lnTo>
                    <a:pt x="203200" y="0"/>
                  </a:lnTo>
                  <a:lnTo>
                    <a:pt x="609600" y="0"/>
                  </a:lnTo>
                  <a:lnTo>
                    <a:pt x="812800" y="349250"/>
                  </a:lnTo>
                  <a:lnTo>
                    <a:pt x="609600" y="698500"/>
                  </a:lnTo>
                  <a:lnTo>
                    <a:pt x="203200" y="698500"/>
                  </a:lnTo>
                  <a:lnTo>
                    <a:pt x="0" y="349250"/>
                  </a:lnTo>
                  <a:close/>
                </a:path>
              </a:pathLst>
            </a:custGeom>
            <a:blipFill>
              <a:blip r:embed="rId12"/>
              <a:stretch>
                <a:fillRect t="-8181" b="-8181"/>
              </a:stretch>
            </a:blipFill>
            <a:ln w="76200" cap="sq">
              <a:solidFill>
                <a:srgbClr val="FFA726"/>
              </a:solidFill>
              <a:prstDash val="solid"/>
              <a:miter/>
            </a:ln>
          </p:spPr>
        </p:sp>
      </p:grpSp>
      <p:sp>
        <p:nvSpPr>
          <p:cNvPr id="25" name="Freeform 5">
            <a:extLst>
              <a:ext uri="{FF2B5EF4-FFF2-40B4-BE49-F238E27FC236}">
                <a16:creationId xmlns:a16="http://schemas.microsoft.com/office/drawing/2014/main" id="{BC1E31B0-4916-8E32-E358-03DBD4C7E869}"/>
              </a:ext>
            </a:extLst>
          </p:cNvPr>
          <p:cNvSpPr/>
          <p:nvPr/>
        </p:nvSpPr>
        <p:spPr>
          <a:xfrm>
            <a:off x="-466863" y="1909931"/>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6" name="Freeform 5">
            <a:extLst>
              <a:ext uri="{FF2B5EF4-FFF2-40B4-BE49-F238E27FC236}">
                <a16:creationId xmlns:a16="http://schemas.microsoft.com/office/drawing/2014/main" id="{0E156428-BA62-B2E0-4254-679965AD0801}"/>
              </a:ext>
            </a:extLst>
          </p:cNvPr>
          <p:cNvSpPr/>
          <p:nvPr/>
        </p:nvSpPr>
        <p:spPr>
          <a:xfrm>
            <a:off x="2675271" y="7673101"/>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7" name="Freeform 17">
            <a:extLst>
              <a:ext uri="{FF2B5EF4-FFF2-40B4-BE49-F238E27FC236}">
                <a16:creationId xmlns:a16="http://schemas.microsoft.com/office/drawing/2014/main" id="{4522073E-3CBD-7FA6-90DC-FFACA932F1DD}"/>
              </a:ext>
            </a:extLst>
          </p:cNvPr>
          <p:cNvSpPr/>
          <p:nvPr/>
        </p:nvSpPr>
        <p:spPr>
          <a:xfrm flipH="1">
            <a:off x="679772" y="7564601"/>
            <a:ext cx="657863" cy="829873"/>
          </a:xfrm>
          <a:custGeom>
            <a:avLst/>
            <a:gdLst/>
            <a:ahLst/>
            <a:cxnLst/>
            <a:rect l="l" t="t" r="r" b="b"/>
            <a:pathLst>
              <a:path w="657863" h="829873">
                <a:moveTo>
                  <a:pt x="657863" y="0"/>
                </a:moveTo>
                <a:lnTo>
                  <a:pt x="0" y="0"/>
                </a:lnTo>
                <a:lnTo>
                  <a:pt x="0" y="829874"/>
                </a:lnTo>
                <a:lnTo>
                  <a:pt x="657863" y="829874"/>
                </a:lnTo>
                <a:lnTo>
                  <a:pt x="657863"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8" name="Freeform 17">
            <a:extLst>
              <a:ext uri="{FF2B5EF4-FFF2-40B4-BE49-F238E27FC236}">
                <a16:creationId xmlns:a16="http://schemas.microsoft.com/office/drawing/2014/main" id="{4B9D9633-6B8A-2B5A-59E8-D3899534115F}"/>
              </a:ext>
            </a:extLst>
          </p:cNvPr>
          <p:cNvSpPr/>
          <p:nvPr/>
        </p:nvSpPr>
        <p:spPr>
          <a:xfrm flipH="1">
            <a:off x="7523393" y="9115848"/>
            <a:ext cx="657863" cy="829873"/>
          </a:xfrm>
          <a:custGeom>
            <a:avLst/>
            <a:gdLst/>
            <a:ahLst/>
            <a:cxnLst/>
            <a:rect l="l" t="t" r="r" b="b"/>
            <a:pathLst>
              <a:path w="657863" h="829873">
                <a:moveTo>
                  <a:pt x="657863" y="0"/>
                </a:moveTo>
                <a:lnTo>
                  <a:pt x="0" y="0"/>
                </a:lnTo>
                <a:lnTo>
                  <a:pt x="0" y="829874"/>
                </a:lnTo>
                <a:lnTo>
                  <a:pt x="657863" y="829874"/>
                </a:lnTo>
                <a:lnTo>
                  <a:pt x="657863"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9" name="Freeform 17">
            <a:extLst>
              <a:ext uri="{FF2B5EF4-FFF2-40B4-BE49-F238E27FC236}">
                <a16:creationId xmlns:a16="http://schemas.microsoft.com/office/drawing/2014/main" id="{53F92D94-DC18-78DE-65BF-7EDDB67DD1F8}"/>
              </a:ext>
            </a:extLst>
          </p:cNvPr>
          <p:cNvSpPr/>
          <p:nvPr/>
        </p:nvSpPr>
        <p:spPr>
          <a:xfrm flipH="1">
            <a:off x="17203627" y="142929"/>
            <a:ext cx="657863" cy="829873"/>
          </a:xfrm>
          <a:custGeom>
            <a:avLst/>
            <a:gdLst/>
            <a:ahLst/>
            <a:cxnLst/>
            <a:rect l="l" t="t" r="r" b="b"/>
            <a:pathLst>
              <a:path w="657863" h="829873">
                <a:moveTo>
                  <a:pt x="657863" y="0"/>
                </a:moveTo>
                <a:lnTo>
                  <a:pt x="0" y="0"/>
                </a:lnTo>
                <a:lnTo>
                  <a:pt x="0" y="829874"/>
                </a:lnTo>
                <a:lnTo>
                  <a:pt x="657863" y="829874"/>
                </a:lnTo>
                <a:lnTo>
                  <a:pt x="657863"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0" name="TextBox 29">
            <a:extLst>
              <a:ext uri="{FF2B5EF4-FFF2-40B4-BE49-F238E27FC236}">
                <a16:creationId xmlns:a16="http://schemas.microsoft.com/office/drawing/2014/main" id="{1D4E19B0-1977-9293-7ADE-F5947FD9888A}"/>
              </a:ext>
            </a:extLst>
          </p:cNvPr>
          <p:cNvSpPr txBox="1"/>
          <p:nvPr/>
        </p:nvSpPr>
        <p:spPr>
          <a:xfrm>
            <a:off x="15836321" y="9708411"/>
            <a:ext cx="2130655" cy="271675"/>
          </a:xfrm>
          <a:prstGeom prst="rect">
            <a:avLst/>
          </a:prstGeom>
        </p:spPr>
        <p:txBody>
          <a:bodyPr lIns="0" tIns="0" rIns="0" bIns="0" rtlCol="0" anchor="t">
            <a:spAutoFit/>
          </a:bodyPr>
          <a:lstStyle/>
          <a:p>
            <a:pPr algn="r">
              <a:lnSpc>
                <a:spcPts val="2357"/>
              </a:lnSpc>
            </a:pPr>
            <a:r>
              <a:rPr lang="en-US" sz="1309" b="1" spc="12" dirty="0">
                <a:solidFill>
                  <a:srgbClr val="1A150F"/>
                </a:solidFill>
                <a:latin typeface="Gotham Bold"/>
                <a:ea typeface="Gotham Bold"/>
                <a:cs typeface="Gotham Bold"/>
                <a:sym typeface="Gotham Bold"/>
              </a:rPr>
              <a:t>17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1ED04-40AA-AFFD-7E1F-E3A0E570C82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583C1D6-912C-C438-5DCD-43EA37FFA72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876" b="-2876"/>
            </a:stretch>
          </a:blipFill>
        </p:spPr>
        <p:txBody>
          <a:bodyPr/>
          <a:lstStyle/>
          <a:p>
            <a:endParaRPr lang="fr-FR" dirty="0"/>
          </a:p>
        </p:txBody>
      </p:sp>
      <p:sp>
        <p:nvSpPr>
          <p:cNvPr id="8" name="Freeform 8">
            <a:extLst>
              <a:ext uri="{FF2B5EF4-FFF2-40B4-BE49-F238E27FC236}">
                <a16:creationId xmlns:a16="http://schemas.microsoft.com/office/drawing/2014/main" id="{207AD164-E4D0-FB40-642F-84255AA0F4B5}"/>
              </a:ext>
            </a:extLst>
          </p:cNvPr>
          <p:cNvSpPr/>
          <p:nvPr/>
        </p:nvSpPr>
        <p:spPr>
          <a:xfrm flipH="1">
            <a:off x="1422282" y="1682648"/>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TextBox 29">
            <a:extLst>
              <a:ext uri="{FF2B5EF4-FFF2-40B4-BE49-F238E27FC236}">
                <a16:creationId xmlns:a16="http://schemas.microsoft.com/office/drawing/2014/main" id="{0AE90F16-E5C2-6DEC-5F88-1EB8CA83C1A2}"/>
              </a:ext>
            </a:extLst>
          </p:cNvPr>
          <p:cNvSpPr txBox="1"/>
          <p:nvPr/>
        </p:nvSpPr>
        <p:spPr>
          <a:xfrm>
            <a:off x="17559059" y="9708411"/>
            <a:ext cx="407917" cy="271100"/>
          </a:xfrm>
          <a:prstGeom prst="rect">
            <a:avLst/>
          </a:prstGeom>
        </p:spPr>
        <p:txBody>
          <a:bodyPr wrap="square" lIns="0" tIns="0" rIns="0" bIns="0" rtlCol="0" anchor="t">
            <a:spAutoFit/>
          </a:bodyPr>
          <a:lstStyle/>
          <a:p>
            <a:pPr algn="r">
              <a:lnSpc>
                <a:spcPts val="2357"/>
              </a:lnSpc>
            </a:pPr>
            <a:r>
              <a:rPr lang="en-US" sz="1309" b="1" spc="12" dirty="0">
                <a:solidFill>
                  <a:srgbClr val="1A150F"/>
                </a:solidFill>
                <a:latin typeface="Gotham Bold"/>
                <a:ea typeface="Gotham Bold"/>
                <a:cs typeface="Gotham Bold"/>
                <a:sym typeface="Gotham Bold"/>
              </a:rPr>
              <a:t>1</a:t>
            </a:r>
          </a:p>
        </p:txBody>
      </p:sp>
      <p:sp>
        <p:nvSpPr>
          <p:cNvPr id="30" name="Freeform 7">
            <a:extLst>
              <a:ext uri="{FF2B5EF4-FFF2-40B4-BE49-F238E27FC236}">
                <a16:creationId xmlns:a16="http://schemas.microsoft.com/office/drawing/2014/main" id="{EA84E938-9C3E-BCE0-446E-F73B5F45A32B}"/>
              </a:ext>
            </a:extLst>
          </p:cNvPr>
          <p:cNvSpPr/>
          <p:nvPr/>
        </p:nvSpPr>
        <p:spPr>
          <a:xfrm flipH="1">
            <a:off x="16954302" y="4839634"/>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Freeform 7">
            <a:extLst>
              <a:ext uri="{FF2B5EF4-FFF2-40B4-BE49-F238E27FC236}">
                <a16:creationId xmlns:a16="http://schemas.microsoft.com/office/drawing/2014/main" id="{11349700-5E3A-8827-AA9B-391FD74FB522}"/>
              </a:ext>
            </a:extLst>
          </p:cNvPr>
          <p:cNvSpPr/>
          <p:nvPr/>
        </p:nvSpPr>
        <p:spPr>
          <a:xfrm flipH="1">
            <a:off x="2624892" y="8445190"/>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Freeform 5">
            <a:extLst>
              <a:ext uri="{FF2B5EF4-FFF2-40B4-BE49-F238E27FC236}">
                <a16:creationId xmlns:a16="http://schemas.microsoft.com/office/drawing/2014/main" id="{F2371CCC-A4C2-839B-58D4-869A901A9130}"/>
              </a:ext>
            </a:extLst>
          </p:cNvPr>
          <p:cNvSpPr/>
          <p:nvPr/>
        </p:nvSpPr>
        <p:spPr>
          <a:xfrm>
            <a:off x="900275" y="8168047"/>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3" name="Freeform 5">
            <a:extLst>
              <a:ext uri="{FF2B5EF4-FFF2-40B4-BE49-F238E27FC236}">
                <a16:creationId xmlns:a16="http://schemas.microsoft.com/office/drawing/2014/main" id="{F807A608-37C6-45E0-D852-900CDD60F5C6}"/>
              </a:ext>
            </a:extLst>
          </p:cNvPr>
          <p:cNvSpPr/>
          <p:nvPr/>
        </p:nvSpPr>
        <p:spPr>
          <a:xfrm>
            <a:off x="15273507" y="8711736"/>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Freeform 7">
            <a:extLst>
              <a:ext uri="{FF2B5EF4-FFF2-40B4-BE49-F238E27FC236}">
                <a16:creationId xmlns:a16="http://schemas.microsoft.com/office/drawing/2014/main" id="{C9401394-8964-825E-D8AC-318D1F8A077A}"/>
              </a:ext>
            </a:extLst>
          </p:cNvPr>
          <p:cNvSpPr/>
          <p:nvPr/>
        </p:nvSpPr>
        <p:spPr>
          <a:xfrm flipH="1">
            <a:off x="16184029" y="8089745"/>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5" name="Freeform 5">
            <a:extLst>
              <a:ext uri="{FF2B5EF4-FFF2-40B4-BE49-F238E27FC236}">
                <a16:creationId xmlns:a16="http://schemas.microsoft.com/office/drawing/2014/main" id="{A9B7E588-B6EB-25E3-16AA-615111E5212A}"/>
              </a:ext>
            </a:extLst>
          </p:cNvPr>
          <p:cNvSpPr/>
          <p:nvPr/>
        </p:nvSpPr>
        <p:spPr>
          <a:xfrm>
            <a:off x="17559059" y="-139261"/>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6" name="Freeform 3">
            <a:extLst>
              <a:ext uri="{FF2B5EF4-FFF2-40B4-BE49-F238E27FC236}">
                <a16:creationId xmlns:a16="http://schemas.microsoft.com/office/drawing/2014/main" id="{7367B178-4CCB-58F6-410B-AE20B1846CF2}"/>
              </a:ext>
            </a:extLst>
          </p:cNvPr>
          <p:cNvSpPr/>
          <p:nvPr/>
        </p:nvSpPr>
        <p:spPr>
          <a:xfrm>
            <a:off x="-515539" y="-488305"/>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3">
            <a:extLst>
              <a:ext uri="{FF2B5EF4-FFF2-40B4-BE49-F238E27FC236}">
                <a16:creationId xmlns:a16="http://schemas.microsoft.com/office/drawing/2014/main" id="{36481616-43A5-F36F-8AD3-5CED61700A4A}"/>
              </a:ext>
            </a:extLst>
          </p:cNvPr>
          <p:cNvSpPr/>
          <p:nvPr/>
        </p:nvSpPr>
        <p:spPr>
          <a:xfrm>
            <a:off x="17467909" y="1682648"/>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3">
            <a:extLst>
              <a:ext uri="{FF2B5EF4-FFF2-40B4-BE49-F238E27FC236}">
                <a16:creationId xmlns:a16="http://schemas.microsoft.com/office/drawing/2014/main" id="{67E7EFFA-CC81-6101-5C1F-B1DD1EBCB462}"/>
              </a:ext>
            </a:extLst>
          </p:cNvPr>
          <p:cNvSpPr/>
          <p:nvPr/>
        </p:nvSpPr>
        <p:spPr>
          <a:xfrm>
            <a:off x="13611495" y="-800706"/>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7">
            <a:extLst>
              <a:ext uri="{FF2B5EF4-FFF2-40B4-BE49-F238E27FC236}">
                <a16:creationId xmlns:a16="http://schemas.microsoft.com/office/drawing/2014/main" id="{6F3EF554-2C95-C685-CC2A-74280F53FAD0}"/>
              </a:ext>
            </a:extLst>
          </p:cNvPr>
          <p:cNvSpPr/>
          <p:nvPr/>
        </p:nvSpPr>
        <p:spPr>
          <a:xfrm flipH="1">
            <a:off x="12196000" y="1441158"/>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9">
            <a:extLst>
              <a:ext uri="{FF2B5EF4-FFF2-40B4-BE49-F238E27FC236}">
                <a16:creationId xmlns:a16="http://schemas.microsoft.com/office/drawing/2014/main" id="{57089678-C872-CB44-60ED-5434CB820F94}"/>
              </a:ext>
            </a:extLst>
          </p:cNvPr>
          <p:cNvSpPr/>
          <p:nvPr/>
        </p:nvSpPr>
        <p:spPr>
          <a:xfrm rot="430594">
            <a:off x="6819342" y="607729"/>
            <a:ext cx="4682931" cy="1332251"/>
          </a:xfrm>
          <a:custGeom>
            <a:avLst/>
            <a:gdLst/>
            <a:ahLst/>
            <a:cxnLst/>
            <a:rect l="l" t="t" r="r" b="b"/>
            <a:pathLst>
              <a:path w="3471026" h="1168429">
                <a:moveTo>
                  <a:pt x="0" y="0"/>
                </a:moveTo>
                <a:lnTo>
                  <a:pt x="3471026" y="0"/>
                </a:lnTo>
                <a:lnTo>
                  <a:pt x="3471026" y="1168428"/>
                </a:lnTo>
                <a:lnTo>
                  <a:pt x="0" y="11684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46" name="Freeform 53">
            <a:extLst>
              <a:ext uri="{FF2B5EF4-FFF2-40B4-BE49-F238E27FC236}">
                <a16:creationId xmlns:a16="http://schemas.microsoft.com/office/drawing/2014/main" id="{07C9305A-3274-3B4A-FDA0-45F219D550D7}"/>
              </a:ext>
            </a:extLst>
          </p:cNvPr>
          <p:cNvSpPr/>
          <p:nvPr/>
        </p:nvSpPr>
        <p:spPr>
          <a:xfrm>
            <a:off x="9484311" y="9591508"/>
            <a:ext cx="580798" cy="695492"/>
          </a:xfrm>
          <a:custGeom>
            <a:avLst/>
            <a:gdLst/>
            <a:ahLst/>
            <a:cxnLst/>
            <a:rect l="l" t="t" r="r" b="b"/>
            <a:pathLst>
              <a:path w="580798" h="695492">
                <a:moveTo>
                  <a:pt x="0" y="0"/>
                </a:moveTo>
                <a:lnTo>
                  <a:pt x="580798" y="0"/>
                </a:lnTo>
                <a:lnTo>
                  <a:pt x="580798" y="695492"/>
                </a:lnTo>
                <a:lnTo>
                  <a:pt x="0" y="69549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TextBox 28">
            <a:extLst>
              <a:ext uri="{FF2B5EF4-FFF2-40B4-BE49-F238E27FC236}">
                <a16:creationId xmlns:a16="http://schemas.microsoft.com/office/drawing/2014/main" id="{00504C1F-4B72-37BE-8FDF-BB529F55D499}"/>
              </a:ext>
            </a:extLst>
          </p:cNvPr>
          <p:cNvSpPr txBox="1"/>
          <p:nvPr/>
        </p:nvSpPr>
        <p:spPr>
          <a:xfrm>
            <a:off x="7568754" y="896210"/>
            <a:ext cx="3733888" cy="666849"/>
          </a:xfrm>
          <a:prstGeom prst="rect">
            <a:avLst/>
          </a:prstGeom>
        </p:spPr>
        <p:txBody>
          <a:bodyPr wrap="square" lIns="0" tIns="0" rIns="0" bIns="0" rtlCol="0" anchor="t">
            <a:spAutoFit/>
          </a:bodyPr>
          <a:lstStyle/>
          <a:p>
            <a:pPr marL="0" lvl="0" indent="0" algn="just">
              <a:lnSpc>
                <a:spcPts val="5191"/>
              </a:lnSpc>
            </a:pPr>
            <a:r>
              <a:rPr lang="en-US" sz="4399" b="1" spc="-87" dirty="0" err="1">
                <a:solidFill>
                  <a:srgbClr val="1A150F"/>
                </a:solidFill>
                <a:latin typeface="Agrandir Grand"/>
                <a:ea typeface="Agrandir Grand"/>
                <a:cs typeface="Agrandir Grand"/>
                <a:sym typeface="Agrandir Grand"/>
              </a:rPr>
              <a:t>Sommaire</a:t>
            </a:r>
            <a:endParaRPr lang="en-US" sz="4399" b="1" spc="-87" dirty="0">
              <a:solidFill>
                <a:srgbClr val="1A150F"/>
              </a:solidFill>
              <a:latin typeface="Agrandir Grand"/>
              <a:ea typeface="Agrandir Grand"/>
              <a:cs typeface="Agrandir Grand"/>
              <a:sym typeface="Agrandir Grand"/>
            </a:endParaRPr>
          </a:p>
        </p:txBody>
      </p:sp>
      <p:grpSp>
        <p:nvGrpSpPr>
          <p:cNvPr id="4" name="Group 4">
            <a:extLst>
              <a:ext uri="{FF2B5EF4-FFF2-40B4-BE49-F238E27FC236}">
                <a16:creationId xmlns:a16="http://schemas.microsoft.com/office/drawing/2014/main" id="{C6AD1537-8447-DF76-F12E-326B040A0E09}"/>
              </a:ext>
            </a:extLst>
          </p:cNvPr>
          <p:cNvGrpSpPr/>
          <p:nvPr/>
        </p:nvGrpSpPr>
        <p:grpSpPr>
          <a:xfrm>
            <a:off x="4604841" y="3825933"/>
            <a:ext cx="1222200" cy="1059000"/>
            <a:chOff x="0" y="0"/>
            <a:chExt cx="1629600" cy="1412000"/>
          </a:xfrm>
        </p:grpSpPr>
        <p:sp>
          <p:nvSpPr>
            <p:cNvPr id="5" name="Freeform 5">
              <a:extLst>
                <a:ext uri="{FF2B5EF4-FFF2-40B4-BE49-F238E27FC236}">
                  <a16:creationId xmlns:a16="http://schemas.microsoft.com/office/drawing/2014/main" id="{AB0AC481-D616-40A1-65BB-7215B7A91CFE}"/>
                </a:ext>
              </a:extLst>
            </p:cNvPr>
            <p:cNvSpPr/>
            <p:nvPr/>
          </p:nvSpPr>
          <p:spPr>
            <a:xfrm>
              <a:off x="0" y="0"/>
              <a:ext cx="1629664" cy="1411986"/>
            </a:xfrm>
            <a:custGeom>
              <a:avLst/>
              <a:gdLst/>
              <a:ahLst/>
              <a:cxnLst/>
              <a:rect l="l" t="t" r="r" b="b"/>
              <a:pathLst>
                <a:path w="1629664" h="1411986">
                  <a:moveTo>
                    <a:pt x="0" y="705993"/>
                  </a:moveTo>
                  <a:lnTo>
                    <a:pt x="407416" y="0"/>
                  </a:lnTo>
                  <a:lnTo>
                    <a:pt x="1222248" y="0"/>
                  </a:lnTo>
                  <a:lnTo>
                    <a:pt x="1629664" y="705993"/>
                  </a:lnTo>
                  <a:lnTo>
                    <a:pt x="1222248" y="1411986"/>
                  </a:lnTo>
                  <a:lnTo>
                    <a:pt x="407416" y="1411986"/>
                  </a:lnTo>
                  <a:close/>
                </a:path>
              </a:pathLst>
            </a:custGeom>
            <a:solidFill>
              <a:srgbClr val="E07700"/>
            </a:solidFill>
          </p:spPr>
        </p:sp>
        <p:sp>
          <p:nvSpPr>
            <p:cNvPr id="6" name="TextBox 6">
              <a:extLst>
                <a:ext uri="{FF2B5EF4-FFF2-40B4-BE49-F238E27FC236}">
                  <a16:creationId xmlns:a16="http://schemas.microsoft.com/office/drawing/2014/main" id="{F8E9CD07-7DD0-9D78-A7DB-5AA85CE04805}"/>
                </a:ext>
              </a:extLst>
            </p:cNvPr>
            <p:cNvSpPr txBox="1"/>
            <p:nvPr/>
          </p:nvSpPr>
          <p:spPr>
            <a:xfrm>
              <a:off x="0" y="-28575"/>
              <a:ext cx="1629600" cy="1440575"/>
            </a:xfrm>
            <a:prstGeom prst="rect">
              <a:avLst/>
            </a:prstGeom>
          </p:spPr>
          <p:txBody>
            <a:bodyPr lIns="50800" tIns="50800" rIns="50800" bIns="50800" rtlCol="0" anchor="ctr"/>
            <a:lstStyle/>
            <a:p>
              <a:pPr algn="ctr">
                <a:lnSpc>
                  <a:spcPts val="3840"/>
                </a:lnSpc>
              </a:pPr>
              <a:r>
                <a:rPr lang="en-US" sz="3200" dirty="0">
                  <a:solidFill>
                    <a:srgbClr val="000000"/>
                  </a:solidFill>
                  <a:latin typeface="Arimo"/>
                  <a:ea typeface="Arimo"/>
                  <a:cs typeface="Arimo"/>
                  <a:sym typeface="Arimo"/>
                </a:rPr>
                <a:t>01</a:t>
              </a:r>
            </a:p>
          </p:txBody>
        </p:sp>
      </p:grpSp>
      <p:sp>
        <p:nvSpPr>
          <p:cNvPr id="7" name="AutoShape 7">
            <a:extLst>
              <a:ext uri="{FF2B5EF4-FFF2-40B4-BE49-F238E27FC236}">
                <a16:creationId xmlns:a16="http://schemas.microsoft.com/office/drawing/2014/main" id="{9754E476-FB57-29E9-67F5-533D644BF4E5}"/>
              </a:ext>
            </a:extLst>
          </p:cNvPr>
          <p:cNvSpPr/>
          <p:nvPr/>
        </p:nvSpPr>
        <p:spPr>
          <a:xfrm rot="6933030">
            <a:off x="4613294" y="5068483"/>
            <a:ext cx="428118" cy="0"/>
          </a:xfrm>
          <a:prstGeom prst="line">
            <a:avLst/>
          </a:prstGeom>
          <a:ln w="9525" cap="rnd">
            <a:solidFill>
              <a:srgbClr val="000000"/>
            </a:solidFill>
            <a:prstDash val="solid"/>
            <a:headEnd type="none" w="sm" len="sm"/>
            <a:tailEnd type="oval" w="lg" len="lg"/>
          </a:ln>
        </p:spPr>
      </p:sp>
      <p:grpSp>
        <p:nvGrpSpPr>
          <p:cNvPr id="9" name="Group 8">
            <a:extLst>
              <a:ext uri="{FF2B5EF4-FFF2-40B4-BE49-F238E27FC236}">
                <a16:creationId xmlns:a16="http://schemas.microsoft.com/office/drawing/2014/main" id="{369B0501-4023-B982-3D87-E27022083F6E}"/>
              </a:ext>
            </a:extLst>
          </p:cNvPr>
          <p:cNvGrpSpPr/>
          <p:nvPr/>
        </p:nvGrpSpPr>
        <p:grpSpPr>
          <a:xfrm>
            <a:off x="7909453" y="3825933"/>
            <a:ext cx="1222200" cy="1059000"/>
            <a:chOff x="0" y="0"/>
            <a:chExt cx="1629600" cy="1412000"/>
          </a:xfrm>
        </p:grpSpPr>
        <p:sp>
          <p:nvSpPr>
            <p:cNvPr id="10" name="Freeform 9">
              <a:extLst>
                <a:ext uri="{FF2B5EF4-FFF2-40B4-BE49-F238E27FC236}">
                  <a16:creationId xmlns:a16="http://schemas.microsoft.com/office/drawing/2014/main" id="{22BC7795-0BE8-8AAC-284C-76B55FF04AAF}"/>
                </a:ext>
              </a:extLst>
            </p:cNvPr>
            <p:cNvSpPr/>
            <p:nvPr/>
          </p:nvSpPr>
          <p:spPr>
            <a:xfrm>
              <a:off x="0" y="0"/>
              <a:ext cx="1629664" cy="1411986"/>
            </a:xfrm>
            <a:custGeom>
              <a:avLst/>
              <a:gdLst/>
              <a:ahLst/>
              <a:cxnLst/>
              <a:rect l="l" t="t" r="r" b="b"/>
              <a:pathLst>
                <a:path w="1629664" h="1411986">
                  <a:moveTo>
                    <a:pt x="0" y="705993"/>
                  </a:moveTo>
                  <a:lnTo>
                    <a:pt x="407416" y="0"/>
                  </a:lnTo>
                  <a:lnTo>
                    <a:pt x="1222248" y="0"/>
                  </a:lnTo>
                  <a:lnTo>
                    <a:pt x="1629664" y="705993"/>
                  </a:lnTo>
                  <a:lnTo>
                    <a:pt x="1222248" y="1411986"/>
                  </a:lnTo>
                  <a:lnTo>
                    <a:pt x="407416" y="1411986"/>
                  </a:lnTo>
                  <a:close/>
                </a:path>
              </a:pathLst>
            </a:custGeom>
            <a:solidFill>
              <a:srgbClr val="FF8F00"/>
            </a:solidFill>
          </p:spPr>
        </p:sp>
        <p:sp>
          <p:nvSpPr>
            <p:cNvPr id="11" name="TextBox 10">
              <a:extLst>
                <a:ext uri="{FF2B5EF4-FFF2-40B4-BE49-F238E27FC236}">
                  <a16:creationId xmlns:a16="http://schemas.microsoft.com/office/drawing/2014/main" id="{BB8EADF7-949D-8FA6-37BC-6F092FFB7FDA}"/>
                </a:ext>
              </a:extLst>
            </p:cNvPr>
            <p:cNvSpPr txBox="1"/>
            <p:nvPr/>
          </p:nvSpPr>
          <p:spPr>
            <a:xfrm>
              <a:off x="0" y="-28575"/>
              <a:ext cx="1629600" cy="1440575"/>
            </a:xfrm>
            <a:prstGeom prst="rect">
              <a:avLst/>
            </a:prstGeom>
          </p:spPr>
          <p:txBody>
            <a:bodyPr lIns="50800" tIns="50800" rIns="50800" bIns="50800" rtlCol="0" anchor="ctr"/>
            <a:lstStyle/>
            <a:p>
              <a:pPr algn="ctr">
                <a:lnSpc>
                  <a:spcPts val="3840"/>
                </a:lnSpc>
              </a:pPr>
              <a:r>
                <a:rPr lang="en-US" sz="3200" dirty="0">
                  <a:solidFill>
                    <a:srgbClr val="000000"/>
                  </a:solidFill>
                  <a:latin typeface="Arimo"/>
                  <a:ea typeface="Arimo"/>
                  <a:cs typeface="Arimo"/>
                  <a:sym typeface="Arimo"/>
                </a:rPr>
                <a:t>03</a:t>
              </a:r>
            </a:p>
          </p:txBody>
        </p:sp>
      </p:grpSp>
      <p:sp>
        <p:nvSpPr>
          <p:cNvPr id="12" name="AutoShape 11">
            <a:extLst>
              <a:ext uri="{FF2B5EF4-FFF2-40B4-BE49-F238E27FC236}">
                <a16:creationId xmlns:a16="http://schemas.microsoft.com/office/drawing/2014/main" id="{6B9C2578-3497-6AE0-57B4-2ED79911BF47}"/>
              </a:ext>
            </a:extLst>
          </p:cNvPr>
          <p:cNvSpPr/>
          <p:nvPr/>
        </p:nvSpPr>
        <p:spPr>
          <a:xfrm rot="6933030">
            <a:off x="7917906" y="5068483"/>
            <a:ext cx="428118" cy="0"/>
          </a:xfrm>
          <a:prstGeom prst="line">
            <a:avLst/>
          </a:prstGeom>
          <a:ln w="9525" cap="rnd">
            <a:solidFill>
              <a:srgbClr val="000000"/>
            </a:solidFill>
            <a:prstDash val="solid"/>
            <a:headEnd type="none" w="sm" len="sm"/>
            <a:tailEnd type="oval" w="lg" len="lg"/>
          </a:ln>
        </p:spPr>
      </p:sp>
      <p:grpSp>
        <p:nvGrpSpPr>
          <p:cNvPr id="13" name="Group 12">
            <a:extLst>
              <a:ext uri="{FF2B5EF4-FFF2-40B4-BE49-F238E27FC236}">
                <a16:creationId xmlns:a16="http://schemas.microsoft.com/office/drawing/2014/main" id="{59582EA2-BD4D-9AED-2B24-94E297C68FC9}"/>
              </a:ext>
            </a:extLst>
          </p:cNvPr>
          <p:cNvGrpSpPr/>
          <p:nvPr/>
        </p:nvGrpSpPr>
        <p:grpSpPr>
          <a:xfrm>
            <a:off x="11214067" y="3825933"/>
            <a:ext cx="1222200" cy="1059000"/>
            <a:chOff x="0" y="0"/>
            <a:chExt cx="1629600" cy="1412000"/>
          </a:xfrm>
        </p:grpSpPr>
        <p:sp>
          <p:nvSpPr>
            <p:cNvPr id="14" name="Freeform 13">
              <a:extLst>
                <a:ext uri="{FF2B5EF4-FFF2-40B4-BE49-F238E27FC236}">
                  <a16:creationId xmlns:a16="http://schemas.microsoft.com/office/drawing/2014/main" id="{F8339EF4-0F4E-A898-D091-8CA87AFB9A3F}"/>
                </a:ext>
              </a:extLst>
            </p:cNvPr>
            <p:cNvSpPr/>
            <p:nvPr/>
          </p:nvSpPr>
          <p:spPr>
            <a:xfrm>
              <a:off x="0" y="0"/>
              <a:ext cx="1629664" cy="1411986"/>
            </a:xfrm>
            <a:custGeom>
              <a:avLst/>
              <a:gdLst/>
              <a:ahLst/>
              <a:cxnLst/>
              <a:rect l="l" t="t" r="r" b="b"/>
              <a:pathLst>
                <a:path w="1629664" h="1411986">
                  <a:moveTo>
                    <a:pt x="0" y="705993"/>
                  </a:moveTo>
                  <a:lnTo>
                    <a:pt x="407416" y="0"/>
                  </a:lnTo>
                  <a:lnTo>
                    <a:pt x="1222248" y="0"/>
                  </a:lnTo>
                  <a:lnTo>
                    <a:pt x="1629664" y="705993"/>
                  </a:lnTo>
                  <a:lnTo>
                    <a:pt x="1222248" y="1411986"/>
                  </a:lnTo>
                  <a:lnTo>
                    <a:pt x="407416" y="1411986"/>
                  </a:lnTo>
                  <a:close/>
                </a:path>
              </a:pathLst>
            </a:custGeom>
            <a:solidFill>
              <a:srgbClr val="F99E27"/>
            </a:solidFill>
          </p:spPr>
        </p:sp>
        <p:sp>
          <p:nvSpPr>
            <p:cNvPr id="15" name="TextBox 14">
              <a:extLst>
                <a:ext uri="{FF2B5EF4-FFF2-40B4-BE49-F238E27FC236}">
                  <a16:creationId xmlns:a16="http://schemas.microsoft.com/office/drawing/2014/main" id="{4011B243-F9C3-EC9D-818B-CA72B1968319}"/>
                </a:ext>
              </a:extLst>
            </p:cNvPr>
            <p:cNvSpPr txBox="1"/>
            <p:nvPr/>
          </p:nvSpPr>
          <p:spPr>
            <a:xfrm>
              <a:off x="0" y="-28575"/>
              <a:ext cx="1629600" cy="1440575"/>
            </a:xfrm>
            <a:prstGeom prst="rect">
              <a:avLst/>
            </a:prstGeom>
          </p:spPr>
          <p:txBody>
            <a:bodyPr lIns="50800" tIns="50800" rIns="50800" bIns="50800" rtlCol="0" anchor="ctr"/>
            <a:lstStyle/>
            <a:p>
              <a:pPr algn="ctr">
                <a:lnSpc>
                  <a:spcPts val="3840"/>
                </a:lnSpc>
              </a:pPr>
              <a:r>
                <a:rPr lang="en-US" sz="3200" dirty="0">
                  <a:solidFill>
                    <a:srgbClr val="000000"/>
                  </a:solidFill>
                  <a:latin typeface="Arimo"/>
                  <a:ea typeface="Arimo"/>
                  <a:cs typeface="Arimo"/>
                  <a:sym typeface="Arimo"/>
                </a:rPr>
                <a:t>05</a:t>
              </a:r>
            </a:p>
          </p:txBody>
        </p:sp>
      </p:grpSp>
      <p:sp>
        <p:nvSpPr>
          <p:cNvPr id="18" name="AutoShape 15">
            <a:extLst>
              <a:ext uri="{FF2B5EF4-FFF2-40B4-BE49-F238E27FC236}">
                <a16:creationId xmlns:a16="http://schemas.microsoft.com/office/drawing/2014/main" id="{E8B1D2D3-D99D-16A2-367A-030DC3D76522}"/>
              </a:ext>
            </a:extLst>
          </p:cNvPr>
          <p:cNvSpPr/>
          <p:nvPr/>
        </p:nvSpPr>
        <p:spPr>
          <a:xfrm rot="6933030">
            <a:off x="11222518" y="5068483"/>
            <a:ext cx="428118" cy="0"/>
          </a:xfrm>
          <a:prstGeom prst="line">
            <a:avLst/>
          </a:prstGeom>
          <a:ln w="9525" cap="rnd">
            <a:solidFill>
              <a:srgbClr val="000000"/>
            </a:solidFill>
            <a:prstDash val="solid"/>
            <a:headEnd type="none" w="sm" len="sm"/>
            <a:tailEnd type="oval" w="lg" len="lg"/>
          </a:ln>
        </p:spPr>
      </p:sp>
      <p:grpSp>
        <p:nvGrpSpPr>
          <p:cNvPr id="20" name="Group 24">
            <a:extLst>
              <a:ext uri="{FF2B5EF4-FFF2-40B4-BE49-F238E27FC236}">
                <a16:creationId xmlns:a16="http://schemas.microsoft.com/office/drawing/2014/main" id="{D10377D9-115E-210E-E410-037C10380D3B}"/>
              </a:ext>
            </a:extLst>
          </p:cNvPr>
          <p:cNvGrpSpPr/>
          <p:nvPr/>
        </p:nvGrpSpPr>
        <p:grpSpPr>
          <a:xfrm>
            <a:off x="13389729" y="5252083"/>
            <a:ext cx="1691400" cy="1465200"/>
            <a:chOff x="0" y="0"/>
            <a:chExt cx="2255200" cy="1953600"/>
          </a:xfrm>
        </p:grpSpPr>
        <p:sp>
          <p:nvSpPr>
            <p:cNvPr id="21" name="Freeform 25">
              <a:extLst>
                <a:ext uri="{FF2B5EF4-FFF2-40B4-BE49-F238E27FC236}">
                  <a16:creationId xmlns:a16="http://schemas.microsoft.com/office/drawing/2014/main" id="{F7B5E22D-9BF2-F688-2386-9D0E1D69A5CC}"/>
                </a:ext>
              </a:extLst>
            </p:cNvPr>
            <p:cNvSpPr/>
            <p:nvPr/>
          </p:nvSpPr>
          <p:spPr>
            <a:xfrm>
              <a:off x="0" y="0"/>
              <a:ext cx="2255139" cy="1953514"/>
            </a:xfrm>
            <a:custGeom>
              <a:avLst/>
              <a:gdLst/>
              <a:ahLst/>
              <a:cxnLst/>
              <a:rect l="l" t="t" r="r" b="b"/>
              <a:pathLst>
                <a:path w="2255139" h="1953514">
                  <a:moveTo>
                    <a:pt x="0" y="976757"/>
                  </a:moveTo>
                  <a:lnTo>
                    <a:pt x="563626" y="0"/>
                  </a:lnTo>
                  <a:lnTo>
                    <a:pt x="1691513" y="0"/>
                  </a:lnTo>
                  <a:lnTo>
                    <a:pt x="2255139" y="976757"/>
                  </a:lnTo>
                  <a:lnTo>
                    <a:pt x="1691513" y="1953514"/>
                  </a:lnTo>
                  <a:lnTo>
                    <a:pt x="563626" y="1953514"/>
                  </a:lnTo>
                  <a:close/>
                </a:path>
              </a:pathLst>
            </a:custGeom>
            <a:solidFill>
              <a:srgbClr val="FAB861"/>
            </a:solidFill>
          </p:spPr>
        </p:sp>
      </p:grpSp>
      <p:sp>
        <p:nvSpPr>
          <p:cNvPr id="22" name="TextBox 26">
            <a:extLst>
              <a:ext uri="{FF2B5EF4-FFF2-40B4-BE49-F238E27FC236}">
                <a16:creationId xmlns:a16="http://schemas.microsoft.com/office/drawing/2014/main" id="{F1D1FB82-6285-386C-8FEC-5716E3D60C14}"/>
              </a:ext>
            </a:extLst>
          </p:cNvPr>
          <p:cNvSpPr txBox="1"/>
          <p:nvPr/>
        </p:nvSpPr>
        <p:spPr>
          <a:xfrm>
            <a:off x="13172468" y="6729036"/>
            <a:ext cx="2584950" cy="974626"/>
          </a:xfrm>
          <a:prstGeom prst="rect">
            <a:avLst/>
          </a:prstGeom>
        </p:spPr>
        <p:txBody>
          <a:bodyPr lIns="0" tIns="0" rIns="0" bIns="0" rtlCol="0" anchor="t">
            <a:spAutoFit/>
          </a:bodyPr>
          <a:lstStyle/>
          <a:p>
            <a:pPr algn="ctr">
              <a:lnSpc>
                <a:spcPts val="3840"/>
              </a:lnSpc>
            </a:pPr>
            <a:r>
              <a:rPr lang="en-US" sz="3200" dirty="0">
                <a:solidFill>
                  <a:srgbClr val="000000"/>
                </a:solidFill>
                <a:latin typeface="Gotham" panose="020B0604020202020204" charset="0"/>
                <a:ea typeface="Arimo"/>
                <a:cs typeface="Gotham" panose="020B0604020202020204" charset="0"/>
                <a:sym typeface="Arimo"/>
              </a:rPr>
              <a:t>Perspective </a:t>
            </a:r>
            <a:br>
              <a:rPr lang="en-US" sz="3200" dirty="0">
                <a:solidFill>
                  <a:srgbClr val="000000"/>
                </a:solidFill>
                <a:latin typeface="Gotham" panose="020B0604020202020204" charset="0"/>
                <a:ea typeface="Arimo"/>
                <a:cs typeface="Gotham" panose="020B0604020202020204" charset="0"/>
                <a:sym typeface="Arimo"/>
              </a:rPr>
            </a:br>
            <a:r>
              <a:rPr lang="en-US" sz="3200" dirty="0" err="1">
                <a:solidFill>
                  <a:srgbClr val="000000"/>
                </a:solidFill>
                <a:latin typeface="Gotham" panose="020B0604020202020204" charset="0"/>
                <a:ea typeface="Arimo"/>
                <a:cs typeface="Gotham" panose="020B0604020202020204" charset="0"/>
                <a:sym typeface="Arimo"/>
              </a:rPr>
              <a:t>d’évolution</a:t>
            </a:r>
            <a:endParaRPr lang="en-US" sz="3200" dirty="0">
              <a:solidFill>
                <a:srgbClr val="000000"/>
              </a:solidFill>
              <a:latin typeface="Gotham" panose="020B0604020202020204" charset="0"/>
              <a:ea typeface="Arimo"/>
              <a:cs typeface="Gotham" panose="020B0604020202020204" charset="0"/>
              <a:sym typeface="Arimo"/>
            </a:endParaRPr>
          </a:p>
        </p:txBody>
      </p:sp>
      <p:grpSp>
        <p:nvGrpSpPr>
          <p:cNvPr id="23" name="Group 28">
            <a:extLst>
              <a:ext uri="{FF2B5EF4-FFF2-40B4-BE49-F238E27FC236}">
                <a16:creationId xmlns:a16="http://schemas.microsoft.com/office/drawing/2014/main" id="{A0F0D516-FB7B-52C2-0966-1D15AC7DA113}"/>
              </a:ext>
            </a:extLst>
          </p:cNvPr>
          <p:cNvGrpSpPr/>
          <p:nvPr/>
        </p:nvGrpSpPr>
        <p:grpSpPr>
          <a:xfrm>
            <a:off x="3475893" y="5252083"/>
            <a:ext cx="1691400" cy="1465200"/>
            <a:chOff x="0" y="0"/>
            <a:chExt cx="2255200" cy="1953600"/>
          </a:xfrm>
        </p:grpSpPr>
        <p:sp>
          <p:nvSpPr>
            <p:cNvPr id="27" name="Freeform 29">
              <a:extLst>
                <a:ext uri="{FF2B5EF4-FFF2-40B4-BE49-F238E27FC236}">
                  <a16:creationId xmlns:a16="http://schemas.microsoft.com/office/drawing/2014/main" id="{093074D9-B135-25B3-1B7B-F41E6EDB0D3B}"/>
                </a:ext>
              </a:extLst>
            </p:cNvPr>
            <p:cNvSpPr/>
            <p:nvPr/>
          </p:nvSpPr>
          <p:spPr>
            <a:xfrm>
              <a:off x="0" y="0"/>
              <a:ext cx="2255139" cy="1953514"/>
            </a:xfrm>
            <a:custGeom>
              <a:avLst/>
              <a:gdLst/>
              <a:ahLst/>
              <a:cxnLst/>
              <a:rect l="l" t="t" r="r" b="b"/>
              <a:pathLst>
                <a:path w="2255139" h="1953514">
                  <a:moveTo>
                    <a:pt x="0" y="976757"/>
                  </a:moveTo>
                  <a:lnTo>
                    <a:pt x="563626" y="0"/>
                  </a:lnTo>
                  <a:lnTo>
                    <a:pt x="1691513" y="0"/>
                  </a:lnTo>
                  <a:lnTo>
                    <a:pt x="2255139" y="976757"/>
                  </a:lnTo>
                  <a:lnTo>
                    <a:pt x="1691513" y="1953514"/>
                  </a:lnTo>
                  <a:lnTo>
                    <a:pt x="563626" y="1953514"/>
                  </a:lnTo>
                  <a:close/>
                </a:path>
              </a:pathLst>
            </a:custGeom>
            <a:solidFill>
              <a:srgbClr val="E07700"/>
            </a:solidFill>
          </p:spPr>
        </p:sp>
      </p:grpSp>
      <p:sp>
        <p:nvSpPr>
          <p:cNvPr id="37" name="TextBox 30">
            <a:extLst>
              <a:ext uri="{FF2B5EF4-FFF2-40B4-BE49-F238E27FC236}">
                <a16:creationId xmlns:a16="http://schemas.microsoft.com/office/drawing/2014/main" id="{4BCD5B52-9C93-41D5-42B5-AEA695AD846B}"/>
              </a:ext>
            </a:extLst>
          </p:cNvPr>
          <p:cNvSpPr txBox="1"/>
          <p:nvPr/>
        </p:nvSpPr>
        <p:spPr>
          <a:xfrm>
            <a:off x="2941927" y="6873619"/>
            <a:ext cx="2584950" cy="974626"/>
          </a:xfrm>
          <a:prstGeom prst="rect">
            <a:avLst/>
          </a:prstGeom>
        </p:spPr>
        <p:txBody>
          <a:bodyPr lIns="0" tIns="0" rIns="0" bIns="0" rtlCol="0" anchor="t">
            <a:spAutoFit/>
          </a:bodyPr>
          <a:lstStyle/>
          <a:p>
            <a:pPr algn="ctr">
              <a:lnSpc>
                <a:spcPts val="3840"/>
              </a:lnSpc>
            </a:pPr>
            <a:r>
              <a:rPr lang="fr-FR" sz="3200" b="0" i="0" dirty="0">
                <a:effectLst/>
                <a:latin typeface="Gotham" panose="020B0604020202020204" charset="0"/>
                <a:cs typeface="Gotham" panose="020B0604020202020204" charset="0"/>
              </a:rPr>
              <a:t>Conception technique</a:t>
            </a:r>
            <a:endParaRPr lang="en-US" sz="3200" dirty="0">
              <a:solidFill>
                <a:srgbClr val="000000"/>
              </a:solidFill>
              <a:latin typeface="Gotham" panose="020B0604020202020204" charset="0"/>
              <a:ea typeface="Arimo"/>
              <a:cs typeface="Gotham" panose="020B0604020202020204" charset="0"/>
              <a:sym typeface="Arimo"/>
            </a:endParaRPr>
          </a:p>
        </p:txBody>
      </p:sp>
      <p:sp>
        <p:nvSpPr>
          <p:cNvPr id="58" name="Freeform 34">
            <a:extLst>
              <a:ext uri="{FF2B5EF4-FFF2-40B4-BE49-F238E27FC236}">
                <a16:creationId xmlns:a16="http://schemas.microsoft.com/office/drawing/2014/main" id="{A309347C-17F4-7F1B-468D-DFB5F2B58801}"/>
              </a:ext>
            </a:extLst>
          </p:cNvPr>
          <p:cNvSpPr/>
          <p:nvPr/>
        </p:nvSpPr>
        <p:spPr>
          <a:xfrm>
            <a:off x="6780505" y="5252083"/>
            <a:ext cx="1691354" cy="1465136"/>
          </a:xfrm>
          <a:custGeom>
            <a:avLst/>
            <a:gdLst/>
            <a:ahLst/>
            <a:cxnLst/>
            <a:rect l="l" t="t" r="r" b="b"/>
            <a:pathLst>
              <a:path w="2255139" h="1953514">
                <a:moveTo>
                  <a:pt x="0" y="976757"/>
                </a:moveTo>
                <a:lnTo>
                  <a:pt x="563626" y="0"/>
                </a:lnTo>
                <a:lnTo>
                  <a:pt x="1691513" y="0"/>
                </a:lnTo>
                <a:lnTo>
                  <a:pt x="2255139" y="976757"/>
                </a:lnTo>
                <a:lnTo>
                  <a:pt x="1691513" y="1953514"/>
                </a:lnTo>
                <a:lnTo>
                  <a:pt x="563626" y="1953514"/>
                </a:lnTo>
                <a:close/>
              </a:path>
            </a:pathLst>
          </a:custGeom>
          <a:solidFill>
            <a:srgbClr val="FF8F00"/>
          </a:solidFill>
        </p:spPr>
      </p:sp>
      <p:sp>
        <p:nvSpPr>
          <p:cNvPr id="62" name="TextBox 35">
            <a:extLst>
              <a:ext uri="{FF2B5EF4-FFF2-40B4-BE49-F238E27FC236}">
                <a16:creationId xmlns:a16="http://schemas.microsoft.com/office/drawing/2014/main" id="{BD8A5771-2175-0825-2B02-30E43A16FE26}"/>
              </a:ext>
            </a:extLst>
          </p:cNvPr>
          <p:cNvSpPr txBox="1"/>
          <p:nvPr/>
        </p:nvSpPr>
        <p:spPr>
          <a:xfrm>
            <a:off x="6333730" y="6873619"/>
            <a:ext cx="2584950" cy="974626"/>
          </a:xfrm>
          <a:prstGeom prst="rect">
            <a:avLst/>
          </a:prstGeom>
        </p:spPr>
        <p:txBody>
          <a:bodyPr lIns="0" tIns="0" rIns="0" bIns="0" rtlCol="0" anchor="t">
            <a:spAutoFit/>
          </a:bodyPr>
          <a:lstStyle/>
          <a:p>
            <a:pPr algn="ctr">
              <a:lnSpc>
                <a:spcPts val="3840"/>
              </a:lnSpc>
            </a:pPr>
            <a:r>
              <a:rPr lang="en-US" sz="3200" dirty="0" err="1">
                <a:solidFill>
                  <a:srgbClr val="000000"/>
                </a:solidFill>
                <a:latin typeface="Gotham" panose="020B0604020202020204" charset="0"/>
                <a:ea typeface="Arimo"/>
                <a:cs typeface="Gotham" panose="020B0604020202020204" charset="0"/>
                <a:sym typeface="Arimo"/>
              </a:rPr>
              <a:t>Analyse</a:t>
            </a:r>
            <a:r>
              <a:rPr lang="en-US" sz="3200" dirty="0">
                <a:solidFill>
                  <a:srgbClr val="000000"/>
                </a:solidFill>
                <a:latin typeface="Gotham" panose="020B0604020202020204" charset="0"/>
                <a:ea typeface="Arimo"/>
                <a:cs typeface="Gotham" panose="020B0604020202020204" charset="0"/>
                <a:sym typeface="Arimo"/>
              </a:rPr>
              <a:t> des </a:t>
            </a:r>
          </a:p>
          <a:p>
            <a:pPr algn="ctr">
              <a:lnSpc>
                <a:spcPts val="3840"/>
              </a:lnSpc>
            </a:pPr>
            <a:r>
              <a:rPr lang="en-US" sz="3200" dirty="0">
                <a:solidFill>
                  <a:srgbClr val="000000"/>
                </a:solidFill>
                <a:latin typeface="Gotham" panose="020B0604020202020204" charset="0"/>
                <a:ea typeface="Arimo"/>
                <a:cs typeface="Gotham" panose="020B0604020202020204" charset="0"/>
                <a:sym typeface="Arimo"/>
              </a:rPr>
              <a:t>données</a:t>
            </a:r>
          </a:p>
        </p:txBody>
      </p:sp>
      <p:grpSp>
        <p:nvGrpSpPr>
          <p:cNvPr id="1027" name="Group 37">
            <a:extLst>
              <a:ext uri="{FF2B5EF4-FFF2-40B4-BE49-F238E27FC236}">
                <a16:creationId xmlns:a16="http://schemas.microsoft.com/office/drawing/2014/main" id="{75C587D2-2E3B-9990-8034-7DC2682797D4}"/>
              </a:ext>
            </a:extLst>
          </p:cNvPr>
          <p:cNvGrpSpPr/>
          <p:nvPr/>
        </p:nvGrpSpPr>
        <p:grpSpPr>
          <a:xfrm>
            <a:off x="10085117" y="5252083"/>
            <a:ext cx="1691400" cy="1465200"/>
            <a:chOff x="0" y="0"/>
            <a:chExt cx="2255200" cy="1953600"/>
          </a:xfrm>
        </p:grpSpPr>
        <p:sp>
          <p:nvSpPr>
            <p:cNvPr id="1028" name="Freeform 38">
              <a:extLst>
                <a:ext uri="{FF2B5EF4-FFF2-40B4-BE49-F238E27FC236}">
                  <a16:creationId xmlns:a16="http://schemas.microsoft.com/office/drawing/2014/main" id="{E16814DA-0A4E-9191-A7FE-A1A4C1ABA638}"/>
                </a:ext>
              </a:extLst>
            </p:cNvPr>
            <p:cNvSpPr/>
            <p:nvPr/>
          </p:nvSpPr>
          <p:spPr>
            <a:xfrm>
              <a:off x="0" y="0"/>
              <a:ext cx="2255139" cy="1953514"/>
            </a:xfrm>
            <a:custGeom>
              <a:avLst/>
              <a:gdLst/>
              <a:ahLst/>
              <a:cxnLst/>
              <a:rect l="l" t="t" r="r" b="b"/>
              <a:pathLst>
                <a:path w="2255139" h="1953514">
                  <a:moveTo>
                    <a:pt x="0" y="976757"/>
                  </a:moveTo>
                  <a:lnTo>
                    <a:pt x="563626" y="0"/>
                  </a:lnTo>
                  <a:lnTo>
                    <a:pt x="1691513" y="0"/>
                  </a:lnTo>
                  <a:lnTo>
                    <a:pt x="2255139" y="976757"/>
                  </a:lnTo>
                  <a:lnTo>
                    <a:pt x="1691513" y="1953514"/>
                  </a:lnTo>
                  <a:lnTo>
                    <a:pt x="563626" y="1953514"/>
                  </a:lnTo>
                  <a:close/>
                </a:path>
              </a:pathLst>
            </a:custGeom>
            <a:solidFill>
              <a:srgbClr val="F99E27"/>
            </a:solidFill>
          </p:spPr>
        </p:sp>
      </p:grpSp>
      <p:sp>
        <p:nvSpPr>
          <p:cNvPr id="1032" name="TextBox 39">
            <a:extLst>
              <a:ext uri="{FF2B5EF4-FFF2-40B4-BE49-F238E27FC236}">
                <a16:creationId xmlns:a16="http://schemas.microsoft.com/office/drawing/2014/main" id="{186BBB54-7117-6BE5-866E-B765E723F9A8}"/>
              </a:ext>
            </a:extLst>
          </p:cNvPr>
          <p:cNvSpPr txBox="1"/>
          <p:nvPr/>
        </p:nvSpPr>
        <p:spPr>
          <a:xfrm>
            <a:off x="9457496" y="6970317"/>
            <a:ext cx="3227688" cy="487313"/>
          </a:xfrm>
          <a:prstGeom prst="rect">
            <a:avLst/>
          </a:prstGeom>
        </p:spPr>
        <p:txBody>
          <a:bodyPr wrap="square" lIns="0" tIns="0" rIns="0" bIns="0" rtlCol="0" anchor="t">
            <a:spAutoFit/>
          </a:bodyPr>
          <a:lstStyle/>
          <a:p>
            <a:pPr algn="ctr">
              <a:lnSpc>
                <a:spcPts val="3840"/>
              </a:lnSpc>
            </a:pPr>
            <a:r>
              <a:rPr lang="en-US" sz="3200" dirty="0" err="1">
                <a:solidFill>
                  <a:srgbClr val="000000"/>
                </a:solidFill>
                <a:latin typeface="Gotham" panose="020B0604020202020204" charset="0"/>
                <a:ea typeface="Arimo"/>
                <a:cs typeface="Gotham" panose="020B0604020202020204" charset="0"/>
                <a:sym typeface="Arimo"/>
              </a:rPr>
              <a:t>Démonstration</a:t>
            </a:r>
            <a:endParaRPr lang="en-US" sz="3200" dirty="0">
              <a:solidFill>
                <a:srgbClr val="000000"/>
              </a:solidFill>
              <a:latin typeface="Gotham" panose="020B0604020202020204" charset="0"/>
              <a:ea typeface="Arimo"/>
              <a:cs typeface="Gotham" panose="020B0604020202020204" charset="0"/>
              <a:sym typeface="Arimo"/>
            </a:endParaRPr>
          </a:p>
        </p:txBody>
      </p:sp>
      <p:sp>
        <p:nvSpPr>
          <p:cNvPr id="1037" name="AutoShape 46">
            <a:extLst>
              <a:ext uri="{FF2B5EF4-FFF2-40B4-BE49-F238E27FC236}">
                <a16:creationId xmlns:a16="http://schemas.microsoft.com/office/drawing/2014/main" id="{68CF52E0-EB89-FC54-9EF9-293F98C4E5FA}"/>
              </a:ext>
            </a:extLst>
          </p:cNvPr>
          <p:cNvSpPr/>
          <p:nvPr/>
        </p:nvSpPr>
        <p:spPr>
          <a:xfrm>
            <a:off x="5157712" y="5984683"/>
            <a:ext cx="1632561" cy="9525"/>
          </a:xfrm>
          <a:prstGeom prst="line">
            <a:avLst/>
          </a:prstGeom>
          <a:ln w="9525" cap="rnd">
            <a:solidFill>
              <a:srgbClr val="000000"/>
            </a:solidFill>
            <a:prstDash val="solid"/>
            <a:headEnd type="none" w="sm" len="sm"/>
            <a:tailEnd type="none" w="sm" len="sm"/>
          </a:ln>
        </p:spPr>
      </p:sp>
      <p:sp>
        <p:nvSpPr>
          <p:cNvPr id="1047" name="AutoShape 47">
            <a:extLst>
              <a:ext uri="{FF2B5EF4-FFF2-40B4-BE49-F238E27FC236}">
                <a16:creationId xmlns:a16="http://schemas.microsoft.com/office/drawing/2014/main" id="{369ABC01-1BC4-5170-061A-4CB9D90981AC}"/>
              </a:ext>
            </a:extLst>
          </p:cNvPr>
          <p:cNvSpPr/>
          <p:nvPr/>
        </p:nvSpPr>
        <p:spPr>
          <a:xfrm>
            <a:off x="8462324" y="5984683"/>
            <a:ext cx="1632561" cy="9525"/>
          </a:xfrm>
          <a:prstGeom prst="line">
            <a:avLst/>
          </a:prstGeom>
          <a:ln w="9525" cap="rnd">
            <a:solidFill>
              <a:srgbClr val="000000"/>
            </a:solidFill>
            <a:prstDash val="solid"/>
            <a:headEnd type="none" w="sm" len="sm"/>
            <a:tailEnd type="none" w="sm" len="sm"/>
          </a:ln>
        </p:spPr>
      </p:sp>
      <p:sp>
        <p:nvSpPr>
          <p:cNvPr id="1048" name="AutoShape 48">
            <a:extLst>
              <a:ext uri="{FF2B5EF4-FFF2-40B4-BE49-F238E27FC236}">
                <a16:creationId xmlns:a16="http://schemas.microsoft.com/office/drawing/2014/main" id="{0F6786EC-9CE6-411D-0AB5-C6255D7E10F0}"/>
              </a:ext>
            </a:extLst>
          </p:cNvPr>
          <p:cNvSpPr/>
          <p:nvPr/>
        </p:nvSpPr>
        <p:spPr>
          <a:xfrm>
            <a:off x="11766936" y="5984683"/>
            <a:ext cx="1632561" cy="9525"/>
          </a:xfrm>
          <a:prstGeom prst="line">
            <a:avLst/>
          </a:prstGeom>
          <a:ln w="9525" cap="rnd">
            <a:solidFill>
              <a:srgbClr val="000000"/>
            </a:solidFill>
            <a:prstDash val="solid"/>
            <a:headEnd type="none" w="sm" len="sm"/>
            <a:tailEnd type="none" w="sm" len="sm"/>
          </a:ln>
        </p:spPr>
      </p:sp>
      <p:sp>
        <p:nvSpPr>
          <p:cNvPr id="1049" name="TextBox 30">
            <a:extLst>
              <a:ext uri="{FF2B5EF4-FFF2-40B4-BE49-F238E27FC236}">
                <a16:creationId xmlns:a16="http://schemas.microsoft.com/office/drawing/2014/main" id="{48067AF0-2ADF-E8B0-CC67-1552EB116E32}"/>
              </a:ext>
            </a:extLst>
          </p:cNvPr>
          <p:cNvSpPr txBox="1"/>
          <p:nvPr/>
        </p:nvSpPr>
        <p:spPr>
          <a:xfrm>
            <a:off x="3893690" y="2594178"/>
            <a:ext cx="2584950" cy="974626"/>
          </a:xfrm>
          <a:prstGeom prst="rect">
            <a:avLst/>
          </a:prstGeom>
        </p:spPr>
        <p:txBody>
          <a:bodyPr lIns="0" tIns="0" rIns="0" bIns="0" rtlCol="0" anchor="t">
            <a:spAutoFit/>
          </a:bodyPr>
          <a:lstStyle/>
          <a:p>
            <a:pPr algn="ctr">
              <a:lnSpc>
                <a:spcPts val="3840"/>
              </a:lnSpc>
            </a:pPr>
            <a:r>
              <a:rPr lang="en-US" sz="3200" dirty="0" err="1">
                <a:solidFill>
                  <a:srgbClr val="000000"/>
                </a:solidFill>
                <a:latin typeface="Gotham" panose="020B0604020202020204" charset="0"/>
                <a:ea typeface="Arimo"/>
                <a:cs typeface="Gotham" panose="020B0604020202020204" charset="0"/>
                <a:sym typeface="Arimo"/>
              </a:rPr>
              <a:t>Contexte</a:t>
            </a:r>
            <a:r>
              <a:rPr lang="en-US" sz="3200" dirty="0">
                <a:solidFill>
                  <a:srgbClr val="000000"/>
                </a:solidFill>
                <a:latin typeface="Gotham" panose="020B0604020202020204" charset="0"/>
                <a:ea typeface="Arimo"/>
                <a:cs typeface="Gotham" panose="020B0604020202020204" charset="0"/>
                <a:sym typeface="Arimo"/>
              </a:rPr>
              <a:t> &amp; </a:t>
            </a:r>
            <a:br>
              <a:rPr lang="en-US" sz="3200" dirty="0">
                <a:solidFill>
                  <a:srgbClr val="000000"/>
                </a:solidFill>
                <a:latin typeface="Gotham" panose="020B0604020202020204" charset="0"/>
                <a:ea typeface="Arimo"/>
                <a:cs typeface="Gotham" panose="020B0604020202020204" charset="0"/>
                <a:sym typeface="Arimo"/>
              </a:rPr>
            </a:br>
            <a:r>
              <a:rPr lang="en-US" sz="3200" dirty="0">
                <a:solidFill>
                  <a:srgbClr val="000000"/>
                </a:solidFill>
                <a:latin typeface="Gotham" panose="020B0604020202020204" charset="0"/>
                <a:ea typeface="Arimo"/>
                <a:cs typeface="Gotham" panose="020B0604020202020204" charset="0"/>
                <a:sym typeface="Arimo"/>
              </a:rPr>
              <a:t>Objectif</a:t>
            </a:r>
          </a:p>
        </p:txBody>
      </p:sp>
      <p:sp>
        <p:nvSpPr>
          <p:cNvPr id="1050" name="TextBox 35">
            <a:extLst>
              <a:ext uri="{FF2B5EF4-FFF2-40B4-BE49-F238E27FC236}">
                <a16:creationId xmlns:a16="http://schemas.microsoft.com/office/drawing/2014/main" id="{80330370-29BB-800D-28E7-3F60A96DCFEB}"/>
              </a:ext>
            </a:extLst>
          </p:cNvPr>
          <p:cNvSpPr txBox="1"/>
          <p:nvPr/>
        </p:nvSpPr>
        <p:spPr>
          <a:xfrm>
            <a:off x="6877140" y="2585724"/>
            <a:ext cx="3286825" cy="974626"/>
          </a:xfrm>
          <a:prstGeom prst="rect">
            <a:avLst/>
          </a:prstGeom>
        </p:spPr>
        <p:txBody>
          <a:bodyPr wrap="square" lIns="0" tIns="0" rIns="0" bIns="0" rtlCol="0" anchor="t">
            <a:spAutoFit/>
          </a:bodyPr>
          <a:lstStyle/>
          <a:p>
            <a:pPr algn="ctr">
              <a:lnSpc>
                <a:spcPts val="3840"/>
              </a:lnSpc>
            </a:pPr>
            <a:r>
              <a:rPr lang="en-US" sz="2800" dirty="0" err="1">
                <a:solidFill>
                  <a:srgbClr val="000000"/>
                </a:solidFill>
                <a:latin typeface="Gotham" panose="020B0604020202020204" charset="0"/>
                <a:ea typeface="Arimo"/>
                <a:cs typeface="Gotham" panose="020B0604020202020204" charset="0"/>
                <a:sym typeface="Arimo"/>
              </a:rPr>
              <a:t>Développement</a:t>
            </a:r>
            <a:r>
              <a:rPr lang="en-US" sz="2800" dirty="0">
                <a:solidFill>
                  <a:srgbClr val="000000"/>
                </a:solidFill>
                <a:latin typeface="Gotham" panose="020B0604020202020204" charset="0"/>
                <a:ea typeface="Arimo"/>
                <a:cs typeface="Gotham" panose="020B0604020202020204" charset="0"/>
                <a:sym typeface="Arimo"/>
              </a:rPr>
              <a:t> du prototype </a:t>
            </a:r>
          </a:p>
        </p:txBody>
      </p:sp>
      <p:sp>
        <p:nvSpPr>
          <p:cNvPr id="1051" name="TextBox 35">
            <a:extLst>
              <a:ext uri="{FF2B5EF4-FFF2-40B4-BE49-F238E27FC236}">
                <a16:creationId xmlns:a16="http://schemas.microsoft.com/office/drawing/2014/main" id="{A64450F5-F3C6-0A60-A0C0-05D488745864}"/>
              </a:ext>
            </a:extLst>
          </p:cNvPr>
          <p:cNvSpPr txBox="1"/>
          <p:nvPr/>
        </p:nvSpPr>
        <p:spPr>
          <a:xfrm>
            <a:off x="10570979" y="2922709"/>
            <a:ext cx="2584950" cy="487313"/>
          </a:xfrm>
          <a:prstGeom prst="rect">
            <a:avLst/>
          </a:prstGeom>
        </p:spPr>
        <p:txBody>
          <a:bodyPr lIns="0" tIns="0" rIns="0" bIns="0" rtlCol="0" anchor="t">
            <a:spAutoFit/>
          </a:bodyPr>
          <a:lstStyle/>
          <a:p>
            <a:pPr algn="ctr">
              <a:lnSpc>
                <a:spcPts val="3840"/>
              </a:lnSpc>
            </a:pPr>
            <a:r>
              <a:rPr lang="en-US" sz="3200" dirty="0">
                <a:solidFill>
                  <a:srgbClr val="000000"/>
                </a:solidFill>
                <a:latin typeface="Gotham" panose="020B0604020202020204" charset="0"/>
                <a:ea typeface="Arimo"/>
                <a:cs typeface="Gotham" panose="020B0604020202020204" charset="0"/>
                <a:sym typeface="Arimo"/>
              </a:rPr>
              <a:t>REX</a:t>
            </a:r>
          </a:p>
        </p:txBody>
      </p:sp>
      <p:sp>
        <p:nvSpPr>
          <p:cNvPr id="1052" name="TextBox 10">
            <a:extLst>
              <a:ext uri="{FF2B5EF4-FFF2-40B4-BE49-F238E27FC236}">
                <a16:creationId xmlns:a16="http://schemas.microsoft.com/office/drawing/2014/main" id="{651E2E5C-9D18-A9B0-A6D5-6114264AF982}"/>
              </a:ext>
            </a:extLst>
          </p:cNvPr>
          <p:cNvSpPr txBox="1"/>
          <p:nvPr/>
        </p:nvSpPr>
        <p:spPr>
          <a:xfrm>
            <a:off x="3705703" y="5451131"/>
            <a:ext cx="1222200" cy="1080431"/>
          </a:xfrm>
          <a:prstGeom prst="rect">
            <a:avLst/>
          </a:prstGeom>
        </p:spPr>
        <p:txBody>
          <a:bodyPr lIns="50800" tIns="50800" rIns="50800" bIns="50800" rtlCol="0" anchor="ctr"/>
          <a:lstStyle/>
          <a:p>
            <a:pPr algn="ctr">
              <a:lnSpc>
                <a:spcPts val="3840"/>
              </a:lnSpc>
            </a:pPr>
            <a:r>
              <a:rPr lang="en-US" sz="3200" dirty="0">
                <a:solidFill>
                  <a:srgbClr val="000000"/>
                </a:solidFill>
                <a:latin typeface="Arimo"/>
                <a:ea typeface="Arimo"/>
                <a:cs typeface="Arimo"/>
                <a:sym typeface="Arimo"/>
              </a:rPr>
              <a:t>02</a:t>
            </a:r>
          </a:p>
        </p:txBody>
      </p:sp>
      <p:sp>
        <p:nvSpPr>
          <p:cNvPr id="1053" name="TextBox 10">
            <a:extLst>
              <a:ext uri="{FF2B5EF4-FFF2-40B4-BE49-F238E27FC236}">
                <a16:creationId xmlns:a16="http://schemas.microsoft.com/office/drawing/2014/main" id="{3B988C78-291F-6F32-1F91-0CA23B00190B}"/>
              </a:ext>
            </a:extLst>
          </p:cNvPr>
          <p:cNvSpPr txBox="1"/>
          <p:nvPr/>
        </p:nvSpPr>
        <p:spPr>
          <a:xfrm>
            <a:off x="7002091" y="5451131"/>
            <a:ext cx="1222200" cy="1080431"/>
          </a:xfrm>
          <a:prstGeom prst="rect">
            <a:avLst/>
          </a:prstGeom>
        </p:spPr>
        <p:txBody>
          <a:bodyPr lIns="50800" tIns="50800" rIns="50800" bIns="50800" rtlCol="0" anchor="ctr"/>
          <a:lstStyle/>
          <a:p>
            <a:pPr algn="ctr">
              <a:lnSpc>
                <a:spcPts val="3840"/>
              </a:lnSpc>
            </a:pPr>
            <a:r>
              <a:rPr lang="en-US" sz="3200" dirty="0">
                <a:solidFill>
                  <a:srgbClr val="000000"/>
                </a:solidFill>
                <a:latin typeface="Arimo"/>
                <a:ea typeface="Arimo"/>
                <a:cs typeface="Arimo"/>
                <a:sym typeface="Arimo"/>
              </a:rPr>
              <a:t>04</a:t>
            </a:r>
          </a:p>
        </p:txBody>
      </p:sp>
      <p:sp>
        <p:nvSpPr>
          <p:cNvPr id="1054" name="TextBox 10">
            <a:extLst>
              <a:ext uri="{FF2B5EF4-FFF2-40B4-BE49-F238E27FC236}">
                <a16:creationId xmlns:a16="http://schemas.microsoft.com/office/drawing/2014/main" id="{A5CCAFED-E5C8-DC92-EE8C-B0E1B5F490DD}"/>
              </a:ext>
            </a:extLst>
          </p:cNvPr>
          <p:cNvSpPr txBox="1"/>
          <p:nvPr/>
        </p:nvSpPr>
        <p:spPr>
          <a:xfrm>
            <a:off x="10324857" y="5451131"/>
            <a:ext cx="1222200" cy="1080431"/>
          </a:xfrm>
          <a:prstGeom prst="rect">
            <a:avLst/>
          </a:prstGeom>
        </p:spPr>
        <p:txBody>
          <a:bodyPr lIns="50800" tIns="50800" rIns="50800" bIns="50800" rtlCol="0" anchor="ctr"/>
          <a:lstStyle/>
          <a:p>
            <a:pPr algn="ctr">
              <a:lnSpc>
                <a:spcPts val="3840"/>
              </a:lnSpc>
            </a:pPr>
            <a:r>
              <a:rPr lang="en-US" sz="3200" dirty="0">
                <a:solidFill>
                  <a:srgbClr val="000000"/>
                </a:solidFill>
                <a:latin typeface="Arimo"/>
                <a:ea typeface="Arimo"/>
                <a:cs typeface="Arimo"/>
                <a:sym typeface="Arimo"/>
              </a:rPr>
              <a:t>06</a:t>
            </a:r>
          </a:p>
        </p:txBody>
      </p:sp>
      <p:sp>
        <p:nvSpPr>
          <p:cNvPr id="1055" name="TextBox 10">
            <a:extLst>
              <a:ext uri="{FF2B5EF4-FFF2-40B4-BE49-F238E27FC236}">
                <a16:creationId xmlns:a16="http://schemas.microsoft.com/office/drawing/2014/main" id="{14B6B4DD-0BFB-464A-BD98-FEA82EB14605}"/>
              </a:ext>
            </a:extLst>
          </p:cNvPr>
          <p:cNvSpPr txBox="1"/>
          <p:nvPr/>
        </p:nvSpPr>
        <p:spPr>
          <a:xfrm>
            <a:off x="13619376" y="5471244"/>
            <a:ext cx="1222200" cy="1080431"/>
          </a:xfrm>
          <a:prstGeom prst="rect">
            <a:avLst/>
          </a:prstGeom>
        </p:spPr>
        <p:txBody>
          <a:bodyPr lIns="50800" tIns="50800" rIns="50800" bIns="50800" rtlCol="0" anchor="ctr"/>
          <a:lstStyle/>
          <a:p>
            <a:pPr algn="ctr">
              <a:lnSpc>
                <a:spcPts val="3840"/>
              </a:lnSpc>
            </a:pPr>
            <a:r>
              <a:rPr lang="en-US" sz="3200" dirty="0">
                <a:solidFill>
                  <a:srgbClr val="000000"/>
                </a:solidFill>
                <a:latin typeface="Arimo"/>
                <a:ea typeface="Arimo"/>
                <a:cs typeface="Arimo"/>
                <a:sym typeface="Arimo"/>
              </a:rPr>
              <a:t>07</a:t>
            </a:r>
          </a:p>
        </p:txBody>
      </p:sp>
      <p:sp>
        <p:nvSpPr>
          <p:cNvPr id="1056" name="AutoShape 15">
            <a:extLst>
              <a:ext uri="{FF2B5EF4-FFF2-40B4-BE49-F238E27FC236}">
                <a16:creationId xmlns:a16="http://schemas.microsoft.com/office/drawing/2014/main" id="{E752EEAE-7EFA-174D-0C15-8F0C7CE41D6F}"/>
              </a:ext>
            </a:extLst>
          </p:cNvPr>
          <p:cNvSpPr/>
          <p:nvPr/>
        </p:nvSpPr>
        <p:spPr>
          <a:xfrm rot="6933030" flipV="1">
            <a:off x="12744742" y="4254937"/>
            <a:ext cx="443923" cy="1624153"/>
          </a:xfrm>
          <a:prstGeom prst="line">
            <a:avLst/>
          </a:prstGeom>
          <a:ln w="9525" cap="rnd">
            <a:solidFill>
              <a:srgbClr val="000000"/>
            </a:solidFill>
            <a:prstDash val="solid"/>
            <a:headEnd type="none" w="sm" len="sm"/>
            <a:tailEnd type="oval" w="lg" len="lg"/>
          </a:ln>
        </p:spPr>
      </p:sp>
    </p:spTree>
    <p:extLst>
      <p:ext uri="{BB962C8B-B14F-4D97-AF65-F5344CB8AC3E}">
        <p14:creationId xmlns:p14="http://schemas.microsoft.com/office/powerpoint/2010/main" val="2121296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876" b="-2876"/>
            </a:stretch>
          </a:blipFill>
        </p:spPr>
      </p:sp>
      <p:sp>
        <p:nvSpPr>
          <p:cNvPr id="8" name="Freeform 8"/>
          <p:cNvSpPr/>
          <p:nvPr/>
        </p:nvSpPr>
        <p:spPr>
          <a:xfrm flipH="1">
            <a:off x="1422282" y="1682648"/>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507129" y="1929349"/>
            <a:ext cx="6101959" cy="3676129"/>
            <a:chOff x="0" y="-85151"/>
            <a:chExt cx="7695392" cy="4495479"/>
          </a:xfrm>
        </p:grpSpPr>
        <p:grpSp>
          <p:nvGrpSpPr>
            <p:cNvPr id="10" name="Group 10"/>
            <p:cNvGrpSpPr/>
            <p:nvPr/>
          </p:nvGrpSpPr>
          <p:grpSpPr>
            <a:xfrm>
              <a:off x="0" y="-85151"/>
              <a:ext cx="7695392" cy="4495479"/>
              <a:chOff x="0" y="-16820"/>
              <a:chExt cx="1520077" cy="887996"/>
            </a:xfrm>
          </p:grpSpPr>
          <p:sp>
            <p:nvSpPr>
              <p:cNvPr id="11" name="Freeform 11"/>
              <p:cNvSpPr/>
              <p:nvPr/>
            </p:nvSpPr>
            <p:spPr>
              <a:xfrm>
                <a:off x="0" y="0"/>
                <a:ext cx="1513180" cy="792746"/>
              </a:xfrm>
              <a:custGeom>
                <a:avLst/>
                <a:gdLst/>
                <a:ahLst/>
                <a:cxnLst/>
                <a:rect l="l" t="t" r="r" b="b"/>
                <a:pathLst>
                  <a:path w="1513180" h="792746">
                    <a:moveTo>
                      <a:pt x="68723" y="0"/>
                    </a:moveTo>
                    <a:lnTo>
                      <a:pt x="1444457" y="0"/>
                    </a:lnTo>
                    <a:cubicBezTo>
                      <a:pt x="1462684" y="0"/>
                      <a:pt x="1480164" y="7240"/>
                      <a:pt x="1493052" y="20128"/>
                    </a:cubicBezTo>
                    <a:cubicBezTo>
                      <a:pt x="1505940" y="33017"/>
                      <a:pt x="1513180" y="50496"/>
                      <a:pt x="1513180" y="68723"/>
                    </a:cubicBezTo>
                    <a:lnTo>
                      <a:pt x="1513180" y="724023"/>
                    </a:lnTo>
                    <a:cubicBezTo>
                      <a:pt x="1513180" y="742249"/>
                      <a:pt x="1505940" y="759729"/>
                      <a:pt x="1493052" y="772617"/>
                    </a:cubicBezTo>
                    <a:cubicBezTo>
                      <a:pt x="1480164" y="785505"/>
                      <a:pt x="1462684" y="792746"/>
                      <a:pt x="1444457" y="792746"/>
                    </a:cubicBezTo>
                    <a:lnTo>
                      <a:pt x="68723" y="792746"/>
                    </a:lnTo>
                    <a:cubicBezTo>
                      <a:pt x="30768" y="792746"/>
                      <a:pt x="0" y="761978"/>
                      <a:pt x="0" y="724023"/>
                    </a:cubicBezTo>
                    <a:lnTo>
                      <a:pt x="0" y="68723"/>
                    </a:lnTo>
                    <a:cubicBezTo>
                      <a:pt x="0" y="50496"/>
                      <a:pt x="7240" y="33017"/>
                      <a:pt x="20128" y="20128"/>
                    </a:cubicBezTo>
                    <a:cubicBezTo>
                      <a:pt x="33017" y="7240"/>
                      <a:pt x="50496" y="0"/>
                      <a:pt x="68723" y="0"/>
                    </a:cubicBezTo>
                    <a:close/>
                  </a:path>
                </a:pathLst>
              </a:custGeom>
              <a:solidFill>
                <a:srgbClr val="E2CD9E"/>
              </a:solidFill>
            </p:spPr>
          </p:sp>
          <p:sp>
            <p:nvSpPr>
              <p:cNvPr id="12" name="TextBox 12"/>
              <p:cNvSpPr txBox="1"/>
              <p:nvPr/>
            </p:nvSpPr>
            <p:spPr>
              <a:xfrm>
                <a:off x="6897" y="-16820"/>
                <a:ext cx="1513180" cy="887996"/>
              </a:xfrm>
              <a:prstGeom prst="rect">
                <a:avLst/>
              </a:prstGeom>
            </p:spPr>
            <p:txBody>
              <a:bodyPr lIns="0" tIns="0" rIns="0" bIns="0" rtlCol="0" anchor="ctr"/>
              <a:lstStyle/>
              <a:p>
                <a:pPr algn="ctr">
                  <a:lnSpc>
                    <a:spcPts val="3839"/>
                  </a:lnSpc>
                </a:pPr>
                <a:r>
                  <a:rPr lang="en-US" sz="2399" b="1" spc="21" dirty="0">
                    <a:solidFill>
                      <a:srgbClr val="000000"/>
                    </a:solidFill>
                    <a:latin typeface="Gotham Bold"/>
                    <a:ea typeface="Gotham Bold"/>
                    <a:cs typeface="Gotham Bold"/>
                    <a:sym typeface="Gotham Bold"/>
                  </a:rPr>
                  <a:t>Pourquoi une ruche connectée ?</a:t>
                </a:r>
              </a:p>
              <a:p>
                <a:pPr algn="ctr">
                  <a:lnSpc>
                    <a:spcPts val="4220"/>
                  </a:lnSpc>
                </a:pPr>
                <a:r>
                  <a:rPr lang="en-US" sz="2099" spc="18" dirty="0">
                    <a:solidFill>
                      <a:srgbClr val="000000"/>
                    </a:solidFill>
                    <a:latin typeface="Gotham"/>
                    <a:ea typeface="Gotham"/>
                    <a:cs typeface="Gotham"/>
                    <a:sym typeface="Gotham"/>
                  </a:rPr>
                  <a:t>- 80% de la pollinisation</a:t>
                </a:r>
              </a:p>
              <a:p>
                <a:pPr algn="ctr">
                  <a:lnSpc>
                    <a:spcPts val="1049"/>
                  </a:lnSpc>
                </a:pPr>
                <a:endParaRPr lang="en-US" sz="2099" spc="18" dirty="0">
                  <a:solidFill>
                    <a:srgbClr val="000000"/>
                  </a:solidFill>
                  <a:latin typeface="Gotham"/>
                  <a:ea typeface="Gotham"/>
                  <a:cs typeface="Gotham"/>
                  <a:sym typeface="Gotham"/>
                </a:endParaRPr>
              </a:p>
              <a:p>
                <a:pPr algn="ctr">
                  <a:lnSpc>
                    <a:spcPts val="3359"/>
                  </a:lnSpc>
                </a:pPr>
                <a:r>
                  <a:rPr lang="en-US" sz="2099" spc="18" dirty="0">
                    <a:solidFill>
                      <a:srgbClr val="000000"/>
                    </a:solidFill>
                    <a:latin typeface="Gotham"/>
                    <a:ea typeface="Gotham"/>
                    <a:cs typeface="Gotham"/>
                    <a:sym typeface="Gotham"/>
                  </a:rPr>
                  <a:t>- La sécurité alimentaire</a:t>
                </a:r>
              </a:p>
              <a:p>
                <a:pPr algn="ctr">
                  <a:lnSpc>
                    <a:spcPts val="1049"/>
                  </a:lnSpc>
                </a:pPr>
                <a:endParaRPr lang="en-US" sz="2099" spc="18" dirty="0">
                  <a:solidFill>
                    <a:srgbClr val="000000"/>
                  </a:solidFill>
                  <a:latin typeface="Gotham"/>
                  <a:ea typeface="Gotham"/>
                  <a:cs typeface="Gotham"/>
                  <a:sym typeface="Gotham"/>
                </a:endParaRPr>
              </a:p>
              <a:p>
                <a:pPr algn="ctr">
                  <a:lnSpc>
                    <a:spcPts val="3359"/>
                  </a:lnSpc>
                </a:pPr>
                <a:r>
                  <a:rPr lang="en-US" sz="2099" spc="18" dirty="0">
                    <a:solidFill>
                      <a:srgbClr val="000000"/>
                    </a:solidFill>
                    <a:latin typeface="Gotham"/>
                    <a:ea typeface="Gotham"/>
                    <a:cs typeface="Gotham"/>
                    <a:sym typeface="Gotham"/>
                  </a:rPr>
                  <a:t>- Des milliards d'euros de </a:t>
                </a:r>
              </a:p>
              <a:p>
                <a:pPr algn="ctr">
                  <a:lnSpc>
                    <a:spcPts val="3359"/>
                  </a:lnSpc>
                </a:pPr>
                <a:r>
                  <a:rPr lang="en-US" sz="2099" spc="18" dirty="0">
                    <a:solidFill>
                      <a:srgbClr val="000000"/>
                    </a:solidFill>
                    <a:latin typeface="Gotham"/>
                    <a:ea typeface="Gotham"/>
                    <a:cs typeface="Gotham"/>
                    <a:sym typeface="Gotham"/>
                  </a:rPr>
                  <a:t>valeur économique</a:t>
                </a:r>
              </a:p>
              <a:p>
                <a:pPr algn="ctr">
                  <a:lnSpc>
                    <a:spcPts val="3359"/>
                  </a:lnSpc>
                </a:pPr>
                <a:r>
                  <a:rPr lang="en-US" sz="2099" spc="18" dirty="0">
                    <a:solidFill>
                      <a:srgbClr val="000000"/>
                    </a:solidFill>
                    <a:latin typeface="Gotham"/>
                    <a:ea typeface="Gotham"/>
                    <a:cs typeface="Gotham"/>
                    <a:sym typeface="Gotham"/>
                  </a:rPr>
                  <a:t>- Surveillance 24h/24</a:t>
                </a:r>
              </a:p>
              <a:p>
                <a:pPr algn="ctr">
                  <a:lnSpc>
                    <a:spcPts val="3359"/>
                  </a:lnSpc>
                </a:pPr>
                <a:endParaRPr lang="en-US" sz="2099" spc="18" dirty="0">
                  <a:solidFill>
                    <a:srgbClr val="000000"/>
                  </a:solidFill>
                  <a:latin typeface="Gotham"/>
                  <a:ea typeface="Gotham"/>
                  <a:cs typeface="Gotham"/>
                  <a:sym typeface="Gotham"/>
                </a:endParaRPr>
              </a:p>
            </p:txBody>
          </p:sp>
        </p:grpSp>
        <p:sp>
          <p:nvSpPr>
            <p:cNvPr id="13" name="Freeform 13"/>
            <p:cNvSpPr/>
            <p:nvPr/>
          </p:nvSpPr>
          <p:spPr>
            <a:xfrm>
              <a:off x="618064" y="780220"/>
              <a:ext cx="910389" cy="611100"/>
            </a:xfrm>
            <a:custGeom>
              <a:avLst/>
              <a:gdLst/>
              <a:ahLst/>
              <a:cxnLst/>
              <a:rect l="l" t="t" r="r" b="b"/>
              <a:pathLst>
                <a:path w="910389" h="611099">
                  <a:moveTo>
                    <a:pt x="0" y="0"/>
                  </a:moveTo>
                  <a:lnTo>
                    <a:pt x="910389" y="0"/>
                  </a:lnTo>
                  <a:lnTo>
                    <a:pt x="910389" y="611098"/>
                  </a:lnTo>
                  <a:lnTo>
                    <a:pt x="0" y="611098"/>
                  </a:lnTo>
                  <a:lnTo>
                    <a:pt x="0" y="0"/>
                  </a:lnTo>
                  <a:close/>
                </a:path>
              </a:pathLst>
            </a:custGeom>
            <a:blipFill>
              <a:blip r:embed="rId6"/>
              <a:stretch>
                <a:fillRect/>
              </a:stretch>
            </a:blipFill>
          </p:spPr>
        </p:sp>
        <p:sp>
          <p:nvSpPr>
            <p:cNvPr id="14" name="Freeform 14"/>
            <p:cNvSpPr/>
            <p:nvPr/>
          </p:nvSpPr>
          <p:spPr>
            <a:xfrm>
              <a:off x="763478" y="1513886"/>
              <a:ext cx="709009" cy="596628"/>
            </a:xfrm>
            <a:custGeom>
              <a:avLst/>
              <a:gdLst/>
              <a:ahLst/>
              <a:cxnLst/>
              <a:rect l="l" t="t" r="r" b="b"/>
              <a:pathLst>
                <a:path w="655315" h="669164">
                  <a:moveTo>
                    <a:pt x="0" y="0"/>
                  </a:moveTo>
                  <a:lnTo>
                    <a:pt x="655315" y="0"/>
                  </a:lnTo>
                  <a:lnTo>
                    <a:pt x="655315" y="669164"/>
                  </a:lnTo>
                  <a:lnTo>
                    <a:pt x="0" y="669164"/>
                  </a:lnTo>
                  <a:lnTo>
                    <a:pt x="0" y="0"/>
                  </a:lnTo>
                  <a:close/>
                </a:path>
              </a:pathLst>
            </a:custGeom>
            <a:blipFill>
              <a:blip r:embed="rId7"/>
              <a:stretch>
                <a:fillRect t="-9083" b="-9083"/>
              </a:stretch>
            </a:blipFill>
          </p:spPr>
        </p:sp>
        <p:sp>
          <p:nvSpPr>
            <p:cNvPr id="15" name="Freeform 15"/>
            <p:cNvSpPr/>
            <p:nvPr/>
          </p:nvSpPr>
          <p:spPr>
            <a:xfrm>
              <a:off x="763478" y="2355646"/>
              <a:ext cx="864576" cy="669165"/>
            </a:xfrm>
            <a:custGeom>
              <a:avLst/>
              <a:gdLst/>
              <a:ahLst/>
              <a:cxnLst/>
              <a:rect l="l" t="t" r="r" b="b"/>
              <a:pathLst>
                <a:path w="924797" h="724705">
                  <a:moveTo>
                    <a:pt x="0" y="0"/>
                  </a:moveTo>
                  <a:lnTo>
                    <a:pt x="924798" y="0"/>
                  </a:lnTo>
                  <a:lnTo>
                    <a:pt x="924798" y="724705"/>
                  </a:lnTo>
                  <a:lnTo>
                    <a:pt x="0" y="7247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29" name="TextBox 29"/>
          <p:cNvSpPr txBox="1"/>
          <p:nvPr/>
        </p:nvSpPr>
        <p:spPr>
          <a:xfrm>
            <a:off x="15836321" y="9708411"/>
            <a:ext cx="2130655" cy="271675"/>
          </a:xfrm>
          <a:prstGeom prst="rect">
            <a:avLst/>
          </a:prstGeom>
        </p:spPr>
        <p:txBody>
          <a:bodyPr lIns="0" tIns="0" rIns="0" bIns="0" rtlCol="0" anchor="t">
            <a:spAutoFit/>
          </a:bodyPr>
          <a:lstStyle/>
          <a:p>
            <a:pPr algn="r">
              <a:lnSpc>
                <a:spcPts val="2357"/>
              </a:lnSpc>
            </a:pPr>
            <a:r>
              <a:rPr lang="en-US" sz="1309" b="1" spc="12" dirty="0">
                <a:solidFill>
                  <a:srgbClr val="1A150F"/>
                </a:solidFill>
                <a:latin typeface="Gotham Bold"/>
                <a:ea typeface="Gotham Bold"/>
                <a:cs typeface="Gotham Bold"/>
                <a:sym typeface="Gotham Bold"/>
              </a:rPr>
              <a:t>2</a:t>
            </a:r>
          </a:p>
        </p:txBody>
      </p:sp>
      <p:sp>
        <p:nvSpPr>
          <p:cNvPr id="30" name="Freeform 7">
            <a:extLst>
              <a:ext uri="{FF2B5EF4-FFF2-40B4-BE49-F238E27FC236}">
                <a16:creationId xmlns:a16="http://schemas.microsoft.com/office/drawing/2014/main" id="{723CAD24-C097-AEAA-A7EC-D039A2C13243}"/>
              </a:ext>
            </a:extLst>
          </p:cNvPr>
          <p:cNvSpPr/>
          <p:nvPr/>
        </p:nvSpPr>
        <p:spPr>
          <a:xfrm flipH="1">
            <a:off x="16954302" y="4839634"/>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Freeform 7">
            <a:extLst>
              <a:ext uri="{FF2B5EF4-FFF2-40B4-BE49-F238E27FC236}">
                <a16:creationId xmlns:a16="http://schemas.microsoft.com/office/drawing/2014/main" id="{E8948324-7AEA-8ECB-3091-86B84B3EDC77}"/>
              </a:ext>
            </a:extLst>
          </p:cNvPr>
          <p:cNvSpPr/>
          <p:nvPr/>
        </p:nvSpPr>
        <p:spPr>
          <a:xfrm flipH="1">
            <a:off x="2173525" y="7734300"/>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Freeform 5">
            <a:extLst>
              <a:ext uri="{FF2B5EF4-FFF2-40B4-BE49-F238E27FC236}">
                <a16:creationId xmlns:a16="http://schemas.microsoft.com/office/drawing/2014/main" id="{30A89677-8FA0-3F13-0D6E-50E32F95FE10}"/>
              </a:ext>
            </a:extLst>
          </p:cNvPr>
          <p:cNvSpPr/>
          <p:nvPr/>
        </p:nvSpPr>
        <p:spPr>
          <a:xfrm>
            <a:off x="900275" y="8168047"/>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3" name="Freeform 5">
            <a:extLst>
              <a:ext uri="{FF2B5EF4-FFF2-40B4-BE49-F238E27FC236}">
                <a16:creationId xmlns:a16="http://schemas.microsoft.com/office/drawing/2014/main" id="{AB877A09-14A0-F7FD-F155-76EA430DB150}"/>
              </a:ext>
            </a:extLst>
          </p:cNvPr>
          <p:cNvSpPr/>
          <p:nvPr/>
        </p:nvSpPr>
        <p:spPr>
          <a:xfrm>
            <a:off x="15273507" y="8711736"/>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4" name="Freeform 7">
            <a:extLst>
              <a:ext uri="{FF2B5EF4-FFF2-40B4-BE49-F238E27FC236}">
                <a16:creationId xmlns:a16="http://schemas.microsoft.com/office/drawing/2014/main" id="{DE92F8E0-433B-8819-7CB7-1E08026B3E4E}"/>
              </a:ext>
            </a:extLst>
          </p:cNvPr>
          <p:cNvSpPr/>
          <p:nvPr/>
        </p:nvSpPr>
        <p:spPr>
          <a:xfrm flipH="1">
            <a:off x="16184029" y="8089745"/>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5" name="Freeform 5">
            <a:extLst>
              <a:ext uri="{FF2B5EF4-FFF2-40B4-BE49-F238E27FC236}">
                <a16:creationId xmlns:a16="http://schemas.microsoft.com/office/drawing/2014/main" id="{3D303AFC-FA6A-A2BE-B16D-1F5BBD11E0ED}"/>
              </a:ext>
            </a:extLst>
          </p:cNvPr>
          <p:cNvSpPr/>
          <p:nvPr/>
        </p:nvSpPr>
        <p:spPr>
          <a:xfrm>
            <a:off x="17559059" y="-139261"/>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6" name="Freeform 3">
            <a:extLst>
              <a:ext uri="{FF2B5EF4-FFF2-40B4-BE49-F238E27FC236}">
                <a16:creationId xmlns:a16="http://schemas.microsoft.com/office/drawing/2014/main" id="{C6269BCA-BE8D-11FE-DF1F-1DBFE2CD27C0}"/>
              </a:ext>
            </a:extLst>
          </p:cNvPr>
          <p:cNvSpPr/>
          <p:nvPr/>
        </p:nvSpPr>
        <p:spPr>
          <a:xfrm>
            <a:off x="-515539" y="-488305"/>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pic>
        <p:nvPicPr>
          <p:cNvPr id="1028" name="Picture 4">
            <a:extLst>
              <a:ext uri="{FF2B5EF4-FFF2-40B4-BE49-F238E27FC236}">
                <a16:creationId xmlns:a16="http://schemas.microsoft.com/office/drawing/2014/main" id="{721B4A0A-EF48-D366-BFEC-BAD4A7619C8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10396" y="5675109"/>
            <a:ext cx="3038486" cy="3038486"/>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grpSp>
        <p:nvGrpSpPr>
          <p:cNvPr id="3" name="Group 20">
            <a:extLst>
              <a:ext uri="{FF2B5EF4-FFF2-40B4-BE49-F238E27FC236}">
                <a16:creationId xmlns:a16="http://schemas.microsoft.com/office/drawing/2014/main" id="{E5979798-5542-5995-1ED4-B02D4D015DA8}"/>
              </a:ext>
            </a:extLst>
          </p:cNvPr>
          <p:cNvGrpSpPr/>
          <p:nvPr/>
        </p:nvGrpSpPr>
        <p:grpSpPr>
          <a:xfrm>
            <a:off x="8016951" y="4100473"/>
            <a:ext cx="8167078" cy="4411219"/>
            <a:chOff x="-3632031" y="-3083625"/>
            <a:chExt cx="12195483" cy="6583180"/>
          </a:xfrm>
        </p:grpSpPr>
        <p:grpSp>
          <p:nvGrpSpPr>
            <p:cNvPr id="4" name="Group 21">
              <a:extLst>
                <a:ext uri="{FF2B5EF4-FFF2-40B4-BE49-F238E27FC236}">
                  <a16:creationId xmlns:a16="http://schemas.microsoft.com/office/drawing/2014/main" id="{BB662988-8278-CAFA-4B1C-21667E2ADCE6}"/>
                </a:ext>
              </a:extLst>
            </p:cNvPr>
            <p:cNvGrpSpPr/>
            <p:nvPr/>
          </p:nvGrpSpPr>
          <p:grpSpPr>
            <a:xfrm>
              <a:off x="-3632031" y="-3083625"/>
              <a:ext cx="12195483" cy="6583180"/>
              <a:chOff x="-717438" y="-609111"/>
              <a:chExt cx="2408984" cy="1300381"/>
            </a:xfrm>
          </p:grpSpPr>
          <p:sp>
            <p:nvSpPr>
              <p:cNvPr id="27" name="Freeform 22">
                <a:extLst>
                  <a:ext uri="{FF2B5EF4-FFF2-40B4-BE49-F238E27FC236}">
                    <a16:creationId xmlns:a16="http://schemas.microsoft.com/office/drawing/2014/main" id="{5104FAE5-39AB-302C-6BB7-6EE0A3D66D63}"/>
                  </a:ext>
                </a:extLst>
              </p:cNvPr>
              <p:cNvSpPr/>
              <p:nvPr/>
            </p:nvSpPr>
            <p:spPr>
              <a:xfrm>
                <a:off x="-717438" y="-609111"/>
                <a:ext cx="2408984" cy="1300381"/>
              </a:xfrm>
              <a:custGeom>
                <a:avLst/>
                <a:gdLst/>
                <a:ahLst/>
                <a:cxnLst/>
                <a:rect l="l" t="t" r="r" b="b"/>
                <a:pathLst>
                  <a:path w="2279932" h="1088023">
                    <a:moveTo>
                      <a:pt x="45611" y="0"/>
                    </a:moveTo>
                    <a:lnTo>
                      <a:pt x="2234321" y="0"/>
                    </a:lnTo>
                    <a:cubicBezTo>
                      <a:pt x="2259511" y="0"/>
                      <a:pt x="2279932" y="20421"/>
                      <a:pt x="2279932" y="45611"/>
                    </a:cubicBezTo>
                    <a:lnTo>
                      <a:pt x="2279932" y="1042412"/>
                    </a:lnTo>
                    <a:cubicBezTo>
                      <a:pt x="2279932" y="1067602"/>
                      <a:pt x="2259511" y="1088023"/>
                      <a:pt x="2234321" y="1088023"/>
                    </a:cubicBezTo>
                    <a:lnTo>
                      <a:pt x="45611" y="1088023"/>
                    </a:lnTo>
                    <a:cubicBezTo>
                      <a:pt x="20421" y="1088023"/>
                      <a:pt x="0" y="1067602"/>
                      <a:pt x="0" y="1042412"/>
                    </a:cubicBezTo>
                    <a:lnTo>
                      <a:pt x="0" y="45611"/>
                    </a:lnTo>
                    <a:cubicBezTo>
                      <a:pt x="0" y="20421"/>
                      <a:pt x="20421" y="0"/>
                      <a:pt x="45611" y="0"/>
                    </a:cubicBezTo>
                    <a:close/>
                  </a:path>
                </a:pathLst>
              </a:custGeom>
              <a:solidFill>
                <a:srgbClr val="E2CD9E"/>
              </a:solidFill>
            </p:spPr>
          </p:sp>
          <p:sp>
            <p:nvSpPr>
              <p:cNvPr id="37" name="TextBox 23">
                <a:extLst>
                  <a:ext uri="{FF2B5EF4-FFF2-40B4-BE49-F238E27FC236}">
                    <a16:creationId xmlns:a16="http://schemas.microsoft.com/office/drawing/2014/main" id="{E292C18C-2B0B-FFC0-C545-234EF4854E86}"/>
                  </a:ext>
                </a:extLst>
              </p:cNvPr>
              <p:cNvSpPr txBox="1"/>
              <p:nvPr/>
            </p:nvSpPr>
            <p:spPr>
              <a:xfrm>
                <a:off x="-661080" y="-498588"/>
                <a:ext cx="2273828" cy="1072750"/>
              </a:xfrm>
              <a:prstGeom prst="rect">
                <a:avLst/>
              </a:prstGeom>
            </p:spPr>
            <p:txBody>
              <a:bodyPr lIns="0" tIns="0" rIns="0" bIns="0" rtlCol="0" anchor="ctr"/>
              <a:lstStyle/>
              <a:p>
                <a:pPr algn="ctr">
                  <a:lnSpc>
                    <a:spcPts val="3839"/>
                  </a:lnSpc>
                </a:pPr>
                <a:r>
                  <a:rPr lang="en-US" sz="2399" b="1" spc="21" dirty="0">
                    <a:solidFill>
                      <a:srgbClr val="000000"/>
                    </a:solidFill>
                    <a:latin typeface="Gotham Bold"/>
                    <a:ea typeface="Gotham Bold"/>
                    <a:cs typeface="Gotham Bold"/>
                    <a:sym typeface="Gotham Bold"/>
                  </a:rPr>
                  <a:t>Menaces actuelles</a:t>
                </a:r>
              </a:p>
              <a:p>
                <a:pPr algn="ctr">
                  <a:lnSpc>
                    <a:spcPts val="3839"/>
                  </a:lnSpc>
                </a:pPr>
                <a:endParaRPr lang="en-US" sz="2399" b="1" spc="21" dirty="0">
                  <a:solidFill>
                    <a:srgbClr val="000000"/>
                  </a:solidFill>
                  <a:latin typeface="Gotham Bold"/>
                  <a:ea typeface="Gotham Bold"/>
                  <a:cs typeface="Gotham Bold"/>
                  <a:sym typeface="Gotham Bold"/>
                </a:endParaRPr>
              </a:p>
              <a:p>
                <a:pPr algn="l">
                  <a:lnSpc>
                    <a:spcPts val="4220"/>
                  </a:lnSpc>
                </a:pPr>
                <a:r>
                  <a:rPr lang="en-US" sz="2099" b="1" spc="18" dirty="0">
                    <a:solidFill>
                      <a:srgbClr val="000000"/>
                    </a:solidFill>
                    <a:latin typeface="Gotham Bold"/>
                    <a:ea typeface="Gotham Bold"/>
                    <a:cs typeface="Gotham Bold"/>
                    <a:sym typeface="Gotham Bold"/>
                  </a:rPr>
                  <a:t>       </a:t>
                </a:r>
                <a:r>
                  <a:rPr lang="en-US" b="1" spc="18" dirty="0">
                    <a:solidFill>
                      <a:srgbClr val="000000"/>
                    </a:solidFill>
                    <a:latin typeface="Gotham Bold"/>
                    <a:ea typeface="Gotham Bold"/>
                    <a:cs typeface="Gotham Bold"/>
                    <a:sym typeface="Gotham Bold"/>
                  </a:rPr>
                  <a:t>Parasites </a:t>
                </a:r>
                <a:r>
                  <a:rPr lang="en-US" spc="18" dirty="0">
                    <a:solidFill>
                      <a:srgbClr val="000000"/>
                    </a:solidFill>
                    <a:latin typeface="Gotham"/>
                    <a:ea typeface="Gotham"/>
                    <a:cs typeface="Gotham"/>
                    <a:sym typeface="Gotham"/>
                  </a:rPr>
                  <a:t>: Varroa destructor, Nosema </a:t>
                </a:r>
              </a:p>
              <a:p>
                <a:pPr algn="l">
                  <a:lnSpc>
                    <a:spcPts val="3359"/>
                  </a:lnSpc>
                </a:pPr>
                <a:r>
                  <a:rPr lang="en-US" b="1" spc="18" dirty="0">
                    <a:solidFill>
                      <a:srgbClr val="000000"/>
                    </a:solidFill>
                    <a:latin typeface="Gotham Bold"/>
                    <a:ea typeface="Gotham Bold"/>
                    <a:cs typeface="Gotham Bold"/>
                    <a:sym typeface="Gotham Bold"/>
                  </a:rPr>
                  <a:t>        Pesticides </a:t>
                </a:r>
                <a:r>
                  <a:rPr lang="en-US" spc="18" dirty="0">
                    <a:solidFill>
                      <a:srgbClr val="000000"/>
                    </a:solidFill>
                    <a:latin typeface="Gotham"/>
                    <a:ea typeface="Gotham"/>
                    <a:cs typeface="Gotham"/>
                    <a:sym typeface="Gotham"/>
                  </a:rPr>
                  <a:t>: néonicotinoïdes </a:t>
                </a:r>
              </a:p>
              <a:p>
                <a:pPr algn="ctr">
                  <a:lnSpc>
                    <a:spcPts val="1049"/>
                  </a:lnSpc>
                </a:pPr>
                <a:endParaRPr lang="en-US" spc="18" dirty="0">
                  <a:solidFill>
                    <a:srgbClr val="000000"/>
                  </a:solidFill>
                  <a:latin typeface="Gotham"/>
                  <a:ea typeface="Gotham"/>
                  <a:cs typeface="Gotham"/>
                  <a:sym typeface="Gotham"/>
                </a:endParaRPr>
              </a:p>
              <a:p>
                <a:pPr algn="l">
                  <a:lnSpc>
                    <a:spcPts val="3359"/>
                  </a:lnSpc>
                </a:pPr>
                <a:r>
                  <a:rPr lang="en-US" b="1" spc="18" dirty="0">
                    <a:solidFill>
                      <a:srgbClr val="000000"/>
                    </a:solidFill>
                    <a:latin typeface="Gotham Bold"/>
                    <a:ea typeface="Gotham Bold"/>
                    <a:cs typeface="Gotham Bold"/>
                    <a:sym typeface="Gotham Bold"/>
                  </a:rPr>
                  <a:t>        Changements climatiques </a:t>
                </a:r>
                <a:r>
                  <a:rPr lang="en-US" spc="18" dirty="0">
                    <a:solidFill>
                      <a:srgbClr val="000000"/>
                    </a:solidFill>
                    <a:latin typeface="Gotham"/>
                    <a:ea typeface="Gotham"/>
                    <a:cs typeface="Gotham"/>
                    <a:sym typeface="Gotham"/>
                  </a:rPr>
                  <a:t>: dérèglement des cycles floraux</a:t>
                </a:r>
              </a:p>
              <a:p>
                <a:pPr algn="l">
                  <a:lnSpc>
                    <a:spcPts val="3359"/>
                  </a:lnSpc>
                </a:pPr>
                <a:endParaRPr lang="en-US" spc="18" dirty="0">
                  <a:solidFill>
                    <a:srgbClr val="000000"/>
                  </a:solidFill>
                  <a:latin typeface="Gotham"/>
                  <a:ea typeface="Gotham"/>
                  <a:cs typeface="Gotham"/>
                  <a:sym typeface="Gotham"/>
                </a:endParaRPr>
              </a:p>
              <a:p>
                <a:pPr algn="l">
                  <a:lnSpc>
                    <a:spcPts val="3359"/>
                  </a:lnSpc>
                </a:pPr>
                <a:r>
                  <a:rPr lang="en-US" b="1" spc="18" dirty="0">
                    <a:solidFill>
                      <a:srgbClr val="000000"/>
                    </a:solidFill>
                    <a:latin typeface="Gotham Bold"/>
                    <a:ea typeface="Gotham Bold"/>
                    <a:cs typeface="Gotham Bold"/>
                    <a:sym typeface="Gotham Bold"/>
                  </a:rPr>
                  <a:t>        Phénomène du Colony Collapse Disorder (CCD) </a:t>
                </a:r>
                <a:r>
                  <a:rPr lang="en-US" spc="18" dirty="0">
                    <a:solidFill>
                      <a:srgbClr val="000000"/>
                    </a:solidFill>
                    <a:latin typeface="Gotham"/>
                    <a:ea typeface="Gotham"/>
                    <a:cs typeface="Gotham"/>
                    <a:sym typeface="Gotham"/>
                  </a:rPr>
                  <a:t>:</a:t>
                </a:r>
              </a:p>
              <a:p>
                <a:pPr algn="ctr">
                  <a:lnSpc>
                    <a:spcPts val="3359"/>
                  </a:lnSpc>
                </a:pPr>
                <a:r>
                  <a:rPr lang="en-US" spc="18" dirty="0">
                    <a:solidFill>
                      <a:srgbClr val="000000"/>
                    </a:solidFill>
                    <a:latin typeface="Gotham"/>
                    <a:ea typeface="Gotham"/>
                    <a:cs typeface="Gotham"/>
                    <a:sym typeface="Gotham"/>
                  </a:rPr>
                  <a:t>     disparition soudaine des abeilles ouvrières ➝ colonies décimées        </a:t>
                </a:r>
              </a:p>
            </p:txBody>
          </p:sp>
        </p:grpSp>
        <p:sp>
          <p:nvSpPr>
            <p:cNvPr id="5" name="Freeform 24">
              <a:extLst>
                <a:ext uri="{FF2B5EF4-FFF2-40B4-BE49-F238E27FC236}">
                  <a16:creationId xmlns:a16="http://schemas.microsoft.com/office/drawing/2014/main" id="{6146CCC6-73A4-FCFE-A402-F4DC50C43E32}"/>
                </a:ext>
              </a:extLst>
            </p:cNvPr>
            <p:cNvSpPr/>
            <p:nvPr/>
          </p:nvSpPr>
          <p:spPr>
            <a:xfrm>
              <a:off x="-3346719" y="-906048"/>
              <a:ext cx="620438" cy="598810"/>
            </a:xfrm>
            <a:custGeom>
              <a:avLst/>
              <a:gdLst/>
              <a:ahLst/>
              <a:cxnLst/>
              <a:rect l="l" t="t" r="r" b="b"/>
              <a:pathLst>
                <a:path w="620438" h="598810">
                  <a:moveTo>
                    <a:pt x="0" y="0"/>
                  </a:moveTo>
                  <a:lnTo>
                    <a:pt x="620438" y="0"/>
                  </a:lnTo>
                  <a:lnTo>
                    <a:pt x="620438" y="598810"/>
                  </a:lnTo>
                  <a:lnTo>
                    <a:pt x="0" y="598810"/>
                  </a:lnTo>
                  <a:lnTo>
                    <a:pt x="0" y="0"/>
                  </a:lnTo>
                  <a:close/>
                </a:path>
              </a:pathLst>
            </a:custGeom>
            <a:blipFill>
              <a:blip r:embed="rId15"/>
              <a:stretch>
                <a:fillRect/>
              </a:stretch>
            </a:blipFill>
          </p:spPr>
        </p:sp>
        <p:sp>
          <p:nvSpPr>
            <p:cNvPr id="6" name="Freeform 25">
              <a:extLst>
                <a:ext uri="{FF2B5EF4-FFF2-40B4-BE49-F238E27FC236}">
                  <a16:creationId xmlns:a16="http://schemas.microsoft.com/office/drawing/2014/main" id="{F7AD3348-CFEB-1A5B-971D-9ABB239EFC37}"/>
                </a:ext>
              </a:extLst>
            </p:cNvPr>
            <p:cNvSpPr/>
            <p:nvPr/>
          </p:nvSpPr>
          <p:spPr>
            <a:xfrm>
              <a:off x="-3388059" y="57129"/>
              <a:ext cx="721757" cy="740585"/>
            </a:xfrm>
            <a:custGeom>
              <a:avLst/>
              <a:gdLst/>
              <a:ahLst/>
              <a:cxnLst/>
              <a:rect l="l" t="t" r="r" b="b"/>
              <a:pathLst>
                <a:path w="721757" h="740585">
                  <a:moveTo>
                    <a:pt x="0" y="0"/>
                  </a:moveTo>
                  <a:lnTo>
                    <a:pt x="721757" y="0"/>
                  </a:lnTo>
                  <a:lnTo>
                    <a:pt x="721757" y="740585"/>
                  </a:lnTo>
                  <a:lnTo>
                    <a:pt x="0" y="74058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 name="Freeform 26">
              <a:extLst>
                <a:ext uri="{FF2B5EF4-FFF2-40B4-BE49-F238E27FC236}">
                  <a16:creationId xmlns:a16="http://schemas.microsoft.com/office/drawing/2014/main" id="{096809A1-5594-C045-03CE-634E2B1B3875}"/>
                </a:ext>
              </a:extLst>
            </p:cNvPr>
            <p:cNvSpPr/>
            <p:nvPr/>
          </p:nvSpPr>
          <p:spPr>
            <a:xfrm>
              <a:off x="-3412732" y="1367960"/>
              <a:ext cx="645137" cy="1098534"/>
            </a:xfrm>
            <a:custGeom>
              <a:avLst/>
              <a:gdLst/>
              <a:ahLst/>
              <a:cxnLst/>
              <a:rect l="l" t="t" r="r" b="b"/>
              <a:pathLst>
                <a:path w="645138" h="1098532">
                  <a:moveTo>
                    <a:pt x="0" y="0"/>
                  </a:moveTo>
                  <a:lnTo>
                    <a:pt x="645138" y="0"/>
                  </a:lnTo>
                  <a:lnTo>
                    <a:pt x="645138" y="1098532"/>
                  </a:lnTo>
                  <a:lnTo>
                    <a:pt x="0" y="109853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sp>
        <p:nvSpPr>
          <p:cNvPr id="16" name="Freeform 3">
            <a:extLst>
              <a:ext uri="{FF2B5EF4-FFF2-40B4-BE49-F238E27FC236}">
                <a16:creationId xmlns:a16="http://schemas.microsoft.com/office/drawing/2014/main" id="{1D904AF9-754B-B3D0-44AB-D44A1A0D8470}"/>
              </a:ext>
            </a:extLst>
          </p:cNvPr>
          <p:cNvSpPr/>
          <p:nvPr/>
        </p:nvSpPr>
        <p:spPr>
          <a:xfrm>
            <a:off x="17467909" y="1682648"/>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3">
            <a:extLst>
              <a:ext uri="{FF2B5EF4-FFF2-40B4-BE49-F238E27FC236}">
                <a16:creationId xmlns:a16="http://schemas.microsoft.com/office/drawing/2014/main" id="{8D58A004-5214-6ADE-085D-C05CD6B03CCF}"/>
              </a:ext>
            </a:extLst>
          </p:cNvPr>
          <p:cNvSpPr/>
          <p:nvPr/>
        </p:nvSpPr>
        <p:spPr>
          <a:xfrm>
            <a:off x="13611495" y="-800706"/>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5">
            <a:extLst>
              <a:ext uri="{FF2B5EF4-FFF2-40B4-BE49-F238E27FC236}">
                <a16:creationId xmlns:a16="http://schemas.microsoft.com/office/drawing/2014/main" id="{C3FC6D66-9B90-2186-ACD2-7A83D77ED6CC}"/>
              </a:ext>
            </a:extLst>
          </p:cNvPr>
          <p:cNvSpPr/>
          <p:nvPr/>
        </p:nvSpPr>
        <p:spPr>
          <a:xfrm>
            <a:off x="11144359" y="1730520"/>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7">
            <a:extLst>
              <a:ext uri="{FF2B5EF4-FFF2-40B4-BE49-F238E27FC236}">
                <a16:creationId xmlns:a16="http://schemas.microsoft.com/office/drawing/2014/main" id="{D9477A9E-7E02-0BD0-DAD0-05A5998D25DC}"/>
              </a:ext>
            </a:extLst>
          </p:cNvPr>
          <p:cNvSpPr/>
          <p:nvPr/>
        </p:nvSpPr>
        <p:spPr>
          <a:xfrm flipH="1">
            <a:off x="12196000" y="1441158"/>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5">
            <a:extLst>
              <a:ext uri="{FF2B5EF4-FFF2-40B4-BE49-F238E27FC236}">
                <a16:creationId xmlns:a16="http://schemas.microsoft.com/office/drawing/2014/main" id="{BE6E4F08-8AE3-72BB-4846-09DC183D0A75}"/>
              </a:ext>
            </a:extLst>
          </p:cNvPr>
          <p:cNvSpPr/>
          <p:nvPr/>
        </p:nvSpPr>
        <p:spPr>
          <a:xfrm>
            <a:off x="15107380" y="2350812"/>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Freeform 7">
            <a:extLst>
              <a:ext uri="{FF2B5EF4-FFF2-40B4-BE49-F238E27FC236}">
                <a16:creationId xmlns:a16="http://schemas.microsoft.com/office/drawing/2014/main" id="{4EEC68F5-A109-0800-3DAE-2BD2FA622D24}"/>
              </a:ext>
            </a:extLst>
          </p:cNvPr>
          <p:cNvSpPr/>
          <p:nvPr/>
        </p:nvSpPr>
        <p:spPr>
          <a:xfrm flipH="1">
            <a:off x="13573039" y="3364151"/>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26" name="Image 25">
            <a:extLst>
              <a:ext uri="{FF2B5EF4-FFF2-40B4-BE49-F238E27FC236}">
                <a16:creationId xmlns:a16="http://schemas.microsoft.com/office/drawing/2014/main" id="{39F39E90-B1BD-14A3-E3B9-AA9014391E74}"/>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092139" y="4513397"/>
            <a:ext cx="726313" cy="726313"/>
          </a:xfrm>
          <a:prstGeom prst="rect">
            <a:avLst/>
          </a:prstGeom>
        </p:spPr>
      </p:pic>
      <p:sp>
        <p:nvSpPr>
          <p:cNvPr id="22" name="Freeform 9">
            <a:extLst>
              <a:ext uri="{FF2B5EF4-FFF2-40B4-BE49-F238E27FC236}">
                <a16:creationId xmlns:a16="http://schemas.microsoft.com/office/drawing/2014/main" id="{28389181-340A-8587-61DC-FC34C461D9BD}"/>
              </a:ext>
            </a:extLst>
          </p:cNvPr>
          <p:cNvSpPr/>
          <p:nvPr/>
        </p:nvSpPr>
        <p:spPr>
          <a:xfrm rot="227420">
            <a:off x="4665163" y="458370"/>
            <a:ext cx="8548991" cy="1357640"/>
          </a:xfrm>
          <a:custGeom>
            <a:avLst/>
            <a:gdLst/>
            <a:ahLst/>
            <a:cxnLst/>
            <a:rect l="l" t="t" r="r" b="b"/>
            <a:pathLst>
              <a:path w="3471026" h="1168429">
                <a:moveTo>
                  <a:pt x="0" y="0"/>
                </a:moveTo>
                <a:lnTo>
                  <a:pt x="3471026" y="0"/>
                </a:lnTo>
                <a:lnTo>
                  <a:pt x="3471026" y="1168428"/>
                </a:lnTo>
                <a:lnTo>
                  <a:pt x="0" y="116842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28" name="TextBox 28"/>
          <p:cNvSpPr txBox="1"/>
          <p:nvPr/>
        </p:nvSpPr>
        <p:spPr>
          <a:xfrm>
            <a:off x="5649098" y="761593"/>
            <a:ext cx="7600580" cy="666849"/>
          </a:xfrm>
          <a:prstGeom prst="rect">
            <a:avLst/>
          </a:prstGeom>
        </p:spPr>
        <p:txBody>
          <a:bodyPr lIns="0" tIns="0" rIns="0" bIns="0" rtlCol="0" anchor="t">
            <a:spAutoFit/>
          </a:bodyPr>
          <a:lstStyle/>
          <a:p>
            <a:pPr marL="0" lvl="0" indent="0" algn="just">
              <a:lnSpc>
                <a:spcPts val="5191"/>
              </a:lnSpc>
            </a:pPr>
            <a:r>
              <a:rPr lang="en-US" sz="4399" b="1" spc="-87" dirty="0">
                <a:solidFill>
                  <a:srgbClr val="1A150F"/>
                </a:solidFill>
                <a:latin typeface="Agrandir Grand"/>
                <a:ea typeface="Agrandir Grand"/>
                <a:cs typeface="Agrandir Grand"/>
                <a:sym typeface="Agrandir Grand"/>
              </a:rPr>
              <a:t>Contexte et Objectif</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66458-49C4-8929-FDCA-62D81EA269B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61C503-DD98-02F5-D574-8C044C8A1D5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876" b="-2876"/>
            </a:stretch>
          </a:blipFill>
        </p:spPr>
      </p:sp>
      <p:sp>
        <p:nvSpPr>
          <p:cNvPr id="8" name="Freeform 8">
            <a:extLst>
              <a:ext uri="{FF2B5EF4-FFF2-40B4-BE49-F238E27FC236}">
                <a16:creationId xmlns:a16="http://schemas.microsoft.com/office/drawing/2014/main" id="{141A21A1-B4C4-7EC4-A187-DC977CC63744}"/>
              </a:ext>
            </a:extLst>
          </p:cNvPr>
          <p:cNvSpPr/>
          <p:nvPr/>
        </p:nvSpPr>
        <p:spPr>
          <a:xfrm flipH="1">
            <a:off x="17632143" y="8089745"/>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6" name="Group 16">
            <a:extLst>
              <a:ext uri="{FF2B5EF4-FFF2-40B4-BE49-F238E27FC236}">
                <a16:creationId xmlns:a16="http://schemas.microsoft.com/office/drawing/2014/main" id="{1B91F2A4-9996-67DB-F33A-7DF03DDF13F3}"/>
              </a:ext>
            </a:extLst>
          </p:cNvPr>
          <p:cNvGrpSpPr/>
          <p:nvPr/>
        </p:nvGrpSpPr>
        <p:grpSpPr>
          <a:xfrm>
            <a:off x="2212380" y="3086101"/>
            <a:ext cx="7600580" cy="3743157"/>
            <a:chOff x="0" y="-77270"/>
            <a:chExt cx="1939267" cy="917966"/>
          </a:xfrm>
        </p:grpSpPr>
        <p:sp>
          <p:nvSpPr>
            <p:cNvPr id="17" name="Freeform 17">
              <a:extLst>
                <a:ext uri="{FF2B5EF4-FFF2-40B4-BE49-F238E27FC236}">
                  <a16:creationId xmlns:a16="http://schemas.microsoft.com/office/drawing/2014/main" id="{5A90463E-5EF7-0AAB-A3C6-F2622C55E662}"/>
                </a:ext>
              </a:extLst>
            </p:cNvPr>
            <p:cNvSpPr/>
            <p:nvPr/>
          </p:nvSpPr>
          <p:spPr>
            <a:xfrm>
              <a:off x="0" y="0"/>
              <a:ext cx="1939267" cy="840696"/>
            </a:xfrm>
            <a:custGeom>
              <a:avLst/>
              <a:gdLst/>
              <a:ahLst/>
              <a:cxnLst/>
              <a:rect l="l" t="t" r="r" b="b"/>
              <a:pathLst>
                <a:path w="1939267" h="840696">
                  <a:moveTo>
                    <a:pt x="53623" y="0"/>
                  </a:moveTo>
                  <a:lnTo>
                    <a:pt x="1885643" y="0"/>
                  </a:lnTo>
                  <a:cubicBezTo>
                    <a:pt x="1915259" y="0"/>
                    <a:pt x="1939267" y="24008"/>
                    <a:pt x="1939267" y="53623"/>
                  </a:cubicBezTo>
                  <a:lnTo>
                    <a:pt x="1939267" y="787073"/>
                  </a:lnTo>
                  <a:cubicBezTo>
                    <a:pt x="1939267" y="816688"/>
                    <a:pt x="1915259" y="840696"/>
                    <a:pt x="1885643" y="840696"/>
                  </a:cubicBezTo>
                  <a:lnTo>
                    <a:pt x="53623" y="840696"/>
                  </a:lnTo>
                  <a:cubicBezTo>
                    <a:pt x="24008" y="840696"/>
                    <a:pt x="0" y="816688"/>
                    <a:pt x="0" y="787073"/>
                  </a:cubicBezTo>
                  <a:lnTo>
                    <a:pt x="0" y="53623"/>
                  </a:lnTo>
                  <a:cubicBezTo>
                    <a:pt x="0" y="24008"/>
                    <a:pt x="24008" y="0"/>
                    <a:pt x="53623" y="0"/>
                  </a:cubicBezTo>
                  <a:close/>
                </a:path>
              </a:pathLst>
            </a:custGeom>
            <a:solidFill>
              <a:srgbClr val="E2CD9E"/>
            </a:solidFill>
          </p:spPr>
        </p:sp>
        <p:sp>
          <p:nvSpPr>
            <p:cNvPr id="18" name="TextBox 18">
              <a:extLst>
                <a:ext uri="{FF2B5EF4-FFF2-40B4-BE49-F238E27FC236}">
                  <a16:creationId xmlns:a16="http://schemas.microsoft.com/office/drawing/2014/main" id="{247AE630-A4B0-EBCD-D578-30A27F3456E6}"/>
                </a:ext>
              </a:extLst>
            </p:cNvPr>
            <p:cNvSpPr txBox="1"/>
            <p:nvPr/>
          </p:nvSpPr>
          <p:spPr>
            <a:xfrm>
              <a:off x="0" y="-77270"/>
              <a:ext cx="1939267" cy="917966"/>
            </a:xfrm>
            <a:prstGeom prst="rect">
              <a:avLst/>
            </a:prstGeom>
          </p:spPr>
          <p:txBody>
            <a:bodyPr lIns="0" tIns="0" rIns="0" bIns="0" rtlCol="0" anchor="ctr"/>
            <a:lstStyle/>
            <a:p>
              <a:pPr algn="ctr">
                <a:lnSpc>
                  <a:spcPts val="3839"/>
                </a:lnSpc>
              </a:pPr>
              <a:r>
                <a:rPr lang="en-US" sz="2399" b="1" spc="21" dirty="0">
                  <a:solidFill>
                    <a:srgbClr val="000000"/>
                  </a:solidFill>
                  <a:latin typeface="Gotham Bold"/>
                  <a:ea typeface="Gotham Bold"/>
                  <a:cs typeface="Gotham Bold"/>
                  <a:sym typeface="Gotham Bold"/>
                </a:rPr>
                <a:t>Notre solution – MielTech</a:t>
              </a:r>
            </a:p>
            <a:p>
              <a:pPr algn="ctr">
                <a:lnSpc>
                  <a:spcPts val="3839"/>
                </a:lnSpc>
              </a:pPr>
              <a:endParaRPr lang="en-US" sz="2399" b="1" spc="21" dirty="0">
                <a:solidFill>
                  <a:srgbClr val="000000"/>
                </a:solidFill>
                <a:latin typeface="Gotham Bold"/>
                <a:ea typeface="Gotham Bold"/>
                <a:cs typeface="Gotham Bold"/>
                <a:sym typeface="Gotham Bold"/>
              </a:endParaRPr>
            </a:p>
            <a:p>
              <a:pPr>
                <a:lnSpc>
                  <a:spcPts val="4220"/>
                </a:lnSpc>
              </a:pPr>
              <a:r>
                <a:rPr lang="en-US" sz="2099" spc="18" dirty="0">
                  <a:solidFill>
                    <a:srgbClr val="000000"/>
                  </a:solidFill>
                  <a:latin typeface="Gotham"/>
                  <a:ea typeface="Gotham"/>
                  <a:cs typeface="Gotham"/>
                  <a:sym typeface="Gotham"/>
                </a:rPr>
                <a:t> - Surveiller en continu la ruche  (T°, humidité, poids…)</a:t>
              </a:r>
            </a:p>
            <a:p>
              <a:pPr>
                <a:lnSpc>
                  <a:spcPts val="3359"/>
                </a:lnSpc>
              </a:pPr>
              <a:r>
                <a:rPr lang="en-US" sz="2099" spc="18" dirty="0">
                  <a:solidFill>
                    <a:srgbClr val="000000"/>
                  </a:solidFill>
                  <a:latin typeface="Gotham"/>
                  <a:ea typeface="Gotham"/>
                  <a:cs typeface="Gotham"/>
                  <a:sym typeface="Gotham"/>
                </a:rPr>
                <a:t> - Alerter en cas de dérive </a:t>
              </a:r>
            </a:p>
            <a:p>
              <a:pPr>
                <a:lnSpc>
                  <a:spcPts val="1049"/>
                </a:lnSpc>
              </a:pPr>
              <a:endParaRPr lang="en-US" sz="2099" spc="18" dirty="0">
                <a:solidFill>
                  <a:srgbClr val="000000"/>
                </a:solidFill>
                <a:latin typeface="Gotham"/>
                <a:ea typeface="Gotham"/>
                <a:cs typeface="Gotham"/>
                <a:sym typeface="Gotham"/>
              </a:endParaRPr>
            </a:p>
            <a:p>
              <a:pPr>
                <a:lnSpc>
                  <a:spcPts val="3359"/>
                </a:lnSpc>
              </a:pPr>
              <a:r>
                <a:rPr lang="en-US" sz="2099" spc="18" dirty="0">
                  <a:solidFill>
                    <a:srgbClr val="000000"/>
                  </a:solidFill>
                  <a:latin typeface="Gotham"/>
                  <a:ea typeface="Gotham"/>
                  <a:cs typeface="Gotham"/>
                  <a:sym typeface="Gotham"/>
                </a:rPr>
                <a:t> - Optimiser l’autonomie (mode deep sleep)</a:t>
              </a:r>
            </a:p>
            <a:p>
              <a:pPr>
                <a:lnSpc>
                  <a:spcPts val="1049"/>
                </a:lnSpc>
              </a:pPr>
              <a:endParaRPr lang="en-US" sz="2099" spc="18" dirty="0">
                <a:solidFill>
                  <a:srgbClr val="000000"/>
                </a:solidFill>
                <a:latin typeface="Gotham"/>
                <a:ea typeface="Gotham"/>
                <a:cs typeface="Gotham"/>
                <a:sym typeface="Gotham"/>
              </a:endParaRPr>
            </a:p>
            <a:p>
              <a:pPr>
                <a:lnSpc>
                  <a:spcPts val="3359"/>
                </a:lnSpc>
              </a:pPr>
              <a:r>
                <a:rPr lang="en-US" sz="2099" spc="18" dirty="0">
                  <a:solidFill>
                    <a:srgbClr val="000000"/>
                  </a:solidFill>
                  <a:latin typeface="Gotham"/>
                  <a:ea typeface="Gotham"/>
                  <a:cs typeface="Gotham"/>
                  <a:sym typeface="Gotham"/>
                </a:rPr>
                <a:t> - Faciliter l’adoption (open-source, accessible)</a:t>
              </a:r>
            </a:p>
          </p:txBody>
        </p:sp>
      </p:grpSp>
      <p:sp>
        <p:nvSpPr>
          <p:cNvPr id="29" name="TextBox 29">
            <a:extLst>
              <a:ext uri="{FF2B5EF4-FFF2-40B4-BE49-F238E27FC236}">
                <a16:creationId xmlns:a16="http://schemas.microsoft.com/office/drawing/2014/main" id="{3215E3CE-9344-62C2-622F-E819F573C386}"/>
              </a:ext>
            </a:extLst>
          </p:cNvPr>
          <p:cNvSpPr txBox="1"/>
          <p:nvPr/>
        </p:nvSpPr>
        <p:spPr>
          <a:xfrm>
            <a:off x="15836321" y="9708411"/>
            <a:ext cx="2130655" cy="271675"/>
          </a:xfrm>
          <a:prstGeom prst="rect">
            <a:avLst/>
          </a:prstGeom>
        </p:spPr>
        <p:txBody>
          <a:bodyPr lIns="0" tIns="0" rIns="0" bIns="0" rtlCol="0" anchor="t">
            <a:spAutoFit/>
          </a:bodyPr>
          <a:lstStyle/>
          <a:p>
            <a:pPr algn="r">
              <a:lnSpc>
                <a:spcPts val="2357"/>
              </a:lnSpc>
            </a:pPr>
            <a:r>
              <a:rPr lang="en-US" sz="1309" b="1" spc="12" dirty="0">
                <a:solidFill>
                  <a:srgbClr val="1A150F"/>
                </a:solidFill>
                <a:latin typeface="Gotham Bold"/>
                <a:ea typeface="Gotham Bold"/>
                <a:cs typeface="Gotham Bold"/>
                <a:sym typeface="Gotham Bold"/>
              </a:rPr>
              <a:t>3</a:t>
            </a:r>
          </a:p>
        </p:txBody>
      </p:sp>
      <p:sp>
        <p:nvSpPr>
          <p:cNvPr id="30" name="Freeform 7">
            <a:extLst>
              <a:ext uri="{FF2B5EF4-FFF2-40B4-BE49-F238E27FC236}">
                <a16:creationId xmlns:a16="http://schemas.microsoft.com/office/drawing/2014/main" id="{6E4DC9FB-1D88-8FFE-28E7-D6DA62BABEAC}"/>
              </a:ext>
            </a:extLst>
          </p:cNvPr>
          <p:cNvSpPr/>
          <p:nvPr/>
        </p:nvSpPr>
        <p:spPr>
          <a:xfrm flipH="1">
            <a:off x="842869" y="3520484"/>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Freeform 7">
            <a:extLst>
              <a:ext uri="{FF2B5EF4-FFF2-40B4-BE49-F238E27FC236}">
                <a16:creationId xmlns:a16="http://schemas.microsoft.com/office/drawing/2014/main" id="{C1DF1AF8-FC03-A578-4148-C636BC2A2878}"/>
              </a:ext>
            </a:extLst>
          </p:cNvPr>
          <p:cNvSpPr/>
          <p:nvPr/>
        </p:nvSpPr>
        <p:spPr>
          <a:xfrm flipH="1">
            <a:off x="2173525" y="7734300"/>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Freeform 5">
            <a:extLst>
              <a:ext uri="{FF2B5EF4-FFF2-40B4-BE49-F238E27FC236}">
                <a16:creationId xmlns:a16="http://schemas.microsoft.com/office/drawing/2014/main" id="{02FA86B0-4538-4E5C-FE2B-76B54E65704B}"/>
              </a:ext>
            </a:extLst>
          </p:cNvPr>
          <p:cNvSpPr/>
          <p:nvPr/>
        </p:nvSpPr>
        <p:spPr>
          <a:xfrm>
            <a:off x="900275" y="8168047"/>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3" name="Freeform 5">
            <a:extLst>
              <a:ext uri="{FF2B5EF4-FFF2-40B4-BE49-F238E27FC236}">
                <a16:creationId xmlns:a16="http://schemas.microsoft.com/office/drawing/2014/main" id="{F4D2104F-8152-5648-13FF-A5C732114D96}"/>
              </a:ext>
            </a:extLst>
          </p:cNvPr>
          <p:cNvSpPr/>
          <p:nvPr/>
        </p:nvSpPr>
        <p:spPr>
          <a:xfrm>
            <a:off x="15883482" y="7891955"/>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dirty="0"/>
          </a:p>
        </p:txBody>
      </p:sp>
      <p:sp>
        <p:nvSpPr>
          <p:cNvPr id="34" name="Freeform 7">
            <a:extLst>
              <a:ext uri="{FF2B5EF4-FFF2-40B4-BE49-F238E27FC236}">
                <a16:creationId xmlns:a16="http://schemas.microsoft.com/office/drawing/2014/main" id="{B402420B-BF78-8606-D3A6-9486D06B8A5F}"/>
              </a:ext>
            </a:extLst>
          </p:cNvPr>
          <p:cNvSpPr/>
          <p:nvPr/>
        </p:nvSpPr>
        <p:spPr>
          <a:xfrm flipH="1">
            <a:off x="16619877" y="9027272"/>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5" name="Freeform 5">
            <a:extLst>
              <a:ext uri="{FF2B5EF4-FFF2-40B4-BE49-F238E27FC236}">
                <a16:creationId xmlns:a16="http://schemas.microsoft.com/office/drawing/2014/main" id="{A5FA1B43-7B6B-5A04-A6AF-58C18C61A509}"/>
              </a:ext>
            </a:extLst>
          </p:cNvPr>
          <p:cNvSpPr/>
          <p:nvPr/>
        </p:nvSpPr>
        <p:spPr>
          <a:xfrm>
            <a:off x="171334" y="2433183"/>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6" name="Freeform 3">
            <a:extLst>
              <a:ext uri="{FF2B5EF4-FFF2-40B4-BE49-F238E27FC236}">
                <a16:creationId xmlns:a16="http://schemas.microsoft.com/office/drawing/2014/main" id="{39C8E812-2B26-4852-8B84-21A3A579026F}"/>
              </a:ext>
            </a:extLst>
          </p:cNvPr>
          <p:cNvSpPr/>
          <p:nvPr/>
        </p:nvSpPr>
        <p:spPr>
          <a:xfrm>
            <a:off x="-515539" y="-488305"/>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2052" name="Picture 4">
            <a:extLst>
              <a:ext uri="{FF2B5EF4-FFF2-40B4-BE49-F238E27FC236}">
                <a16:creationId xmlns:a16="http://schemas.microsoft.com/office/drawing/2014/main" id="{0D57C487-B68A-8773-3CF9-F6A5A00A1F1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1464" r="990" b="1393"/>
          <a:stretch/>
        </p:blipFill>
        <p:spPr bwMode="auto">
          <a:xfrm>
            <a:off x="10629092" y="2176513"/>
            <a:ext cx="6543441" cy="3398832"/>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
        <p:nvSpPr>
          <p:cNvPr id="4" name="Freeform 12">
            <a:extLst>
              <a:ext uri="{FF2B5EF4-FFF2-40B4-BE49-F238E27FC236}">
                <a16:creationId xmlns:a16="http://schemas.microsoft.com/office/drawing/2014/main" id="{8686B97B-5423-90E5-6AF1-DE28F6692F8B}"/>
              </a:ext>
            </a:extLst>
          </p:cNvPr>
          <p:cNvSpPr/>
          <p:nvPr/>
        </p:nvSpPr>
        <p:spPr>
          <a:xfrm rot="16200000">
            <a:off x="11556919" y="5761846"/>
            <a:ext cx="3455501" cy="3944907"/>
          </a:xfrm>
          <a:custGeom>
            <a:avLst/>
            <a:gdLst/>
            <a:ahLst/>
            <a:cxnLst/>
            <a:rect l="l" t="t" r="r" b="b"/>
            <a:pathLst>
              <a:path w="3455501" h="3944907">
                <a:moveTo>
                  <a:pt x="0" y="0"/>
                </a:moveTo>
                <a:lnTo>
                  <a:pt x="3455501" y="0"/>
                </a:lnTo>
                <a:lnTo>
                  <a:pt x="3455501" y="3944907"/>
                </a:lnTo>
                <a:lnTo>
                  <a:pt x="0" y="3944907"/>
                </a:lnTo>
                <a:lnTo>
                  <a:pt x="0" y="0"/>
                </a:lnTo>
                <a:close/>
              </a:path>
            </a:pathLst>
          </a:custGeom>
          <a:blipFill>
            <a:blip r:embed="rId11"/>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p>
      <p:sp>
        <p:nvSpPr>
          <p:cNvPr id="5" name="Freeform 5">
            <a:extLst>
              <a:ext uri="{FF2B5EF4-FFF2-40B4-BE49-F238E27FC236}">
                <a16:creationId xmlns:a16="http://schemas.microsoft.com/office/drawing/2014/main" id="{B1EAA8BC-8413-5CB2-2D96-276A78F47F13}"/>
              </a:ext>
            </a:extLst>
          </p:cNvPr>
          <p:cNvSpPr/>
          <p:nvPr/>
        </p:nvSpPr>
        <p:spPr>
          <a:xfrm>
            <a:off x="8052655" y="7584525"/>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dirty="0"/>
          </a:p>
        </p:txBody>
      </p:sp>
      <p:sp>
        <p:nvSpPr>
          <p:cNvPr id="6" name="Freeform 3">
            <a:extLst>
              <a:ext uri="{FF2B5EF4-FFF2-40B4-BE49-F238E27FC236}">
                <a16:creationId xmlns:a16="http://schemas.microsoft.com/office/drawing/2014/main" id="{6633DFC9-0E48-23C9-B884-10CA253E2528}"/>
              </a:ext>
            </a:extLst>
          </p:cNvPr>
          <p:cNvSpPr/>
          <p:nvPr/>
        </p:nvSpPr>
        <p:spPr>
          <a:xfrm>
            <a:off x="4343462" y="9285348"/>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3">
            <a:extLst>
              <a:ext uri="{FF2B5EF4-FFF2-40B4-BE49-F238E27FC236}">
                <a16:creationId xmlns:a16="http://schemas.microsoft.com/office/drawing/2014/main" id="{DE417126-3009-F9F7-8AED-0FF19C05273F}"/>
              </a:ext>
            </a:extLst>
          </p:cNvPr>
          <p:cNvSpPr/>
          <p:nvPr/>
        </p:nvSpPr>
        <p:spPr>
          <a:xfrm>
            <a:off x="17467910" y="502189"/>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 name="Freeform 9">
            <a:extLst>
              <a:ext uri="{FF2B5EF4-FFF2-40B4-BE49-F238E27FC236}">
                <a16:creationId xmlns:a16="http://schemas.microsoft.com/office/drawing/2014/main" id="{774CEFE9-A2C0-6679-E719-59C4E374619D}"/>
              </a:ext>
            </a:extLst>
          </p:cNvPr>
          <p:cNvSpPr/>
          <p:nvPr/>
        </p:nvSpPr>
        <p:spPr>
          <a:xfrm rot="227420">
            <a:off x="4507099" y="464877"/>
            <a:ext cx="8548991" cy="1357640"/>
          </a:xfrm>
          <a:custGeom>
            <a:avLst/>
            <a:gdLst/>
            <a:ahLst/>
            <a:cxnLst/>
            <a:rect l="l" t="t" r="r" b="b"/>
            <a:pathLst>
              <a:path w="3471026" h="1168429">
                <a:moveTo>
                  <a:pt x="0" y="0"/>
                </a:moveTo>
                <a:lnTo>
                  <a:pt x="3471026" y="0"/>
                </a:lnTo>
                <a:lnTo>
                  <a:pt x="3471026" y="1168428"/>
                </a:lnTo>
                <a:lnTo>
                  <a:pt x="0" y="11684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TextBox 28">
            <a:extLst>
              <a:ext uri="{FF2B5EF4-FFF2-40B4-BE49-F238E27FC236}">
                <a16:creationId xmlns:a16="http://schemas.microsoft.com/office/drawing/2014/main" id="{202B9B17-C95F-030E-7DC7-C50B229FF5AA}"/>
              </a:ext>
            </a:extLst>
          </p:cNvPr>
          <p:cNvSpPr txBox="1"/>
          <p:nvPr/>
        </p:nvSpPr>
        <p:spPr>
          <a:xfrm>
            <a:off x="5343710" y="754832"/>
            <a:ext cx="7600580" cy="666849"/>
          </a:xfrm>
          <a:prstGeom prst="rect">
            <a:avLst/>
          </a:prstGeom>
        </p:spPr>
        <p:txBody>
          <a:bodyPr lIns="0" tIns="0" rIns="0" bIns="0" rtlCol="0" anchor="t">
            <a:spAutoFit/>
          </a:bodyPr>
          <a:lstStyle/>
          <a:p>
            <a:pPr marL="0" lvl="0" indent="0" algn="just">
              <a:lnSpc>
                <a:spcPts val="5191"/>
              </a:lnSpc>
            </a:pPr>
            <a:r>
              <a:rPr lang="en-US" sz="4399" b="1" spc="-87" dirty="0">
                <a:solidFill>
                  <a:srgbClr val="1A150F"/>
                </a:solidFill>
                <a:latin typeface="Agrandir Grand"/>
                <a:ea typeface="Agrandir Grand"/>
                <a:cs typeface="Agrandir Grand"/>
                <a:sym typeface="Agrandir Grand"/>
              </a:rPr>
              <a:t>Contexte et Objectif</a:t>
            </a:r>
          </a:p>
        </p:txBody>
      </p:sp>
    </p:spTree>
    <p:extLst>
      <p:ext uri="{BB962C8B-B14F-4D97-AF65-F5344CB8AC3E}">
        <p14:creationId xmlns:p14="http://schemas.microsoft.com/office/powerpoint/2010/main" val="2248797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0FFDB-6E97-29FE-CE30-8D3EFA3355F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537C564-77AB-E4B1-856C-4E16092D644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876" b="-2876"/>
            </a:stretch>
          </a:blipFill>
        </p:spPr>
      </p:sp>
      <p:sp>
        <p:nvSpPr>
          <p:cNvPr id="29" name="TextBox 29">
            <a:extLst>
              <a:ext uri="{FF2B5EF4-FFF2-40B4-BE49-F238E27FC236}">
                <a16:creationId xmlns:a16="http://schemas.microsoft.com/office/drawing/2014/main" id="{523DA9FB-3A00-0A2F-4C30-7827E730362F}"/>
              </a:ext>
            </a:extLst>
          </p:cNvPr>
          <p:cNvSpPr txBox="1"/>
          <p:nvPr/>
        </p:nvSpPr>
        <p:spPr>
          <a:xfrm>
            <a:off x="15836321" y="9708411"/>
            <a:ext cx="2130655" cy="271675"/>
          </a:xfrm>
          <a:prstGeom prst="rect">
            <a:avLst/>
          </a:prstGeom>
        </p:spPr>
        <p:txBody>
          <a:bodyPr lIns="0" tIns="0" rIns="0" bIns="0" rtlCol="0" anchor="t">
            <a:spAutoFit/>
          </a:bodyPr>
          <a:lstStyle/>
          <a:p>
            <a:pPr algn="r">
              <a:lnSpc>
                <a:spcPts val="2357"/>
              </a:lnSpc>
            </a:pPr>
            <a:r>
              <a:rPr lang="en-US" sz="1309" b="1" spc="12" dirty="0">
                <a:solidFill>
                  <a:srgbClr val="1A150F"/>
                </a:solidFill>
                <a:latin typeface="Gotham Bold"/>
                <a:ea typeface="Gotham Bold"/>
                <a:cs typeface="Gotham Bold"/>
                <a:sym typeface="Gotham Bold"/>
              </a:rPr>
              <a:t>4</a:t>
            </a:r>
          </a:p>
        </p:txBody>
      </p:sp>
      <p:sp>
        <p:nvSpPr>
          <p:cNvPr id="31" name="Freeform 7">
            <a:extLst>
              <a:ext uri="{FF2B5EF4-FFF2-40B4-BE49-F238E27FC236}">
                <a16:creationId xmlns:a16="http://schemas.microsoft.com/office/drawing/2014/main" id="{BC3E5110-7550-9A1B-5E45-5FB80CC8C671}"/>
              </a:ext>
            </a:extLst>
          </p:cNvPr>
          <p:cNvSpPr/>
          <p:nvPr/>
        </p:nvSpPr>
        <p:spPr>
          <a:xfrm flipH="1">
            <a:off x="1561072" y="279618"/>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Freeform 5">
            <a:extLst>
              <a:ext uri="{FF2B5EF4-FFF2-40B4-BE49-F238E27FC236}">
                <a16:creationId xmlns:a16="http://schemas.microsoft.com/office/drawing/2014/main" id="{85EC9FE3-5384-11E9-9648-6017AE66588A}"/>
              </a:ext>
            </a:extLst>
          </p:cNvPr>
          <p:cNvSpPr/>
          <p:nvPr/>
        </p:nvSpPr>
        <p:spPr>
          <a:xfrm>
            <a:off x="617822" y="594396"/>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3" name="Freeform 5">
            <a:extLst>
              <a:ext uri="{FF2B5EF4-FFF2-40B4-BE49-F238E27FC236}">
                <a16:creationId xmlns:a16="http://schemas.microsoft.com/office/drawing/2014/main" id="{EDB58F76-A308-3A44-B949-489FC5913028}"/>
              </a:ext>
            </a:extLst>
          </p:cNvPr>
          <p:cNvSpPr/>
          <p:nvPr/>
        </p:nvSpPr>
        <p:spPr>
          <a:xfrm>
            <a:off x="16465800" y="8258788"/>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Freeform 7">
            <a:extLst>
              <a:ext uri="{FF2B5EF4-FFF2-40B4-BE49-F238E27FC236}">
                <a16:creationId xmlns:a16="http://schemas.microsoft.com/office/drawing/2014/main" id="{5F41C0DC-C318-FCA5-C851-55D5E44EBEAD}"/>
              </a:ext>
            </a:extLst>
          </p:cNvPr>
          <p:cNvSpPr/>
          <p:nvPr/>
        </p:nvSpPr>
        <p:spPr>
          <a:xfrm flipH="1">
            <a:off x="17260528" y="7913774"/>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dirty="0"/>
          </a:p>
        </p:txBody>
      </p:sp>
      <p:sp>
        <p:nvSpPr>
          <p:cNvPr id="4" name="Freeform 11">
            <a:extLst>
              <a:ext uri="{FF2B5EF4-FFF2-40B4-BE49-F238E27FC236}">
                <a16:creationId xmlns:a16="http://schemas.microsoft.com/office/drawing/2014/main" id="{55A1B001-B196-2177-DBFE-82A6BC36E3DA}"/>
              </a:ext>
            </a:extLst>
          </p:cNvPr>
          <p:cNvSpPr/>
          <p:nvPr/>
        </p:nvSpPr>
        <p:spPr>
          <a:xfrm>
            <a:off x="10932832" y="2247899"/>
            <a:ext cx="5433357" cy="6376765"/>
          </a:xfrm>
          <a:custGeom>
            <a:avLst/>
            <a:gdLst/>
            <a:ahLst/>
            <a:cxnLst/>
            <a:rect l="l" t="t" r="r" b="b"/>
            <a:pathLst>
              <a:path w="1513180" h="792746">
                <a:moveTo>
                  <a:pt x="68723" y="0"/>
                </a:moveTo>
                <a:lnTo>
                  <a:pt x="1444457" y="0"/>
                </a:lnTo>
                <a:cubicBezTo>
                  <a:pt x="1462684" y="0"/>
                  <a:pt x="1480164" y="7240"/>
                  <a:pt x="1493052" y="20128"/>
                </a:cubicBezTo>
                <a:cubicBezTo>
                  <a:pt x="1505940" y="33017"/>
                  <a:pt x="1513180" y="50496"/>
                  <a:pt x="1513180" y="68723"/>
                </a:cubicBezTo>
                <a:lnTo>
                  <a:pt x="1513180" y="724023"/>
                </a:lnTo>
                <a:cubicBezTo>
                  <a:pt x="1513180" y="742249"/>
                  <a:pt x="1505940" y="759729"/>
                  <a:pt x="1493052" y="772617"/>
                </a:cubicBezTo>
                <a:cubicBezTo>
                  <a:pt x="1480164" y="785505"/>
                  <a:pt x="1462684" y="792746"/>
                  <a:pt x="1444457" y="792746"/>
                </a:cubicBezTo>
                <a:lnTo>
                  <a:pt x="68723" y="792746"/>
                </a:lnTo>
                <a:cubicBezTo>
                  <a:pt x="30768" y="792746"/>
                  <a:pt x="0" y="761978"/>
                  <a:pt x="0" y="724023"/>
                </a:cubicBezTo>
                <a:lnTo>
                  <a:pt x="0" y="68723"/>
                </a:lnTo>
                <a:cubicBezTo>
                  <a:pt x="0" y="50496"/>
                  <a:pt x="7240" y="33017"/>
                  <a:pt x="20128" y="20128"/>
                </a:cubicBezTo>
                <a:cubicBezTo>
                  <a:pt x="33017" y="7240"/>
                  <a:pt x="50496" y="0"/>
                  <a:pt x="68723" y="0"/>
                </a:cubicBezTo>
                <a:close/>
              </a:path>
            </a:pathLst>
          </a:custGeom>
          <a:solidFill>
            <a:srgbClr val="E2CD9E"/>
          </a:solidFill>
        </p:spPr>
        <p:txBody>
          <a:bodyPr/>
          <a:lstStyle/>
          <a:p>
            <a:endParaRPr lang="fr-FR" dirty="0"/>
          </a:p>
        </p:txBody>
      </p:sp>
      <p:sp>
        <p:nvSpPr>
          <p:cNvPr id="6" name="Freeform 10">
            <a:extLst>
              <a:ext uri="{FF2B5EF4-FFF2-40B4-BE49-F238E27FC236}">
                <a16:creationId xmlns:a16="http://schemas.microsoft.com/office/drawing/2014/main" id="{551C3862-4731-8D5B-C578-E6EAE58B5821}"/>
              </a:ext>
            </a:extLst>
          </p:cNvPr>
          <p:cNvSpPr/>
          <p:nvPr/>
        </p:nvSpPr>
        <p:spPr>
          <a:xfrm>
            <a:off x="17260528" y="-342900"/>
            <a:ext cx="1609503" cy="1571460"/>
          </a:xfrm>
          <a:custGeom>
            <a:avLst/>
            <a:gdLst/>
            <a:ahLst/>
            <a:cxnLst/>
            <a:rect l="l" t="t" r="r" b="b"/>
            <a:pathLst>
              <a:path w="1609503" h="1571460">
                <a:moveTo>
                  <a:pt x="0" y="0"/>
                </a:moveTo>
                <a:lnTo>
                  <a:pt x="1609503" y="0"/>
                </a:lnTo>
                <a:lnTo>
                  <a:pt x="1609503" y="1571460"/>
                </a:lnTo>
                <a:lnTo>
                  <a:pt x="0" y="15714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10">
            <a:extLst>
              <a:ext uri="{FF2B5EF4-FFF2-40B4-BE49-F238E27FC236}">
                <a16:creationId xmlns:a16="http://schemas.microsoft.com/office/drawing/2014/main" id="{0C69E7A7-1539-C8B4-7834-7CAC76A68E73}"/>
              </a:ext>
            </a:extLst>
          </p:cNvPr>
          <p:cNvSpPr/>
          <p:nvPr/>
        </p:nvSpPr>
        <p:spPr>
          <a:xfrm>
            <a:off x="-484863" y="9258300"/>
            <a:ext cx="1609503" cy="1571460"/>
          </a:xfrm>
          <a:custGeom>
            <a:avLst/>
            <a:gdLst/>
            <a:ahLst/>
            <a:cxnLst/>
            <a:rect l="l" t="t" r="r" b="b"/>
            <a:pathLst>
              <a:path w="1609503" h="1571460">
                <a:moveTo>
                  <a:pt x="0" y="0"/>
                </a:moveTo>
                <a:lnTo>
                  <a:pt x="1609503" y="0"/>
                </a:lnTo>
                <a:lnTo>
                  <a:pt x="1609503" y="1571460"/>
                </a:lnTo>
                <a:lnTo>
                  <a:pt x="0" y="15714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8">
            <a:extLst>
              <a:ext uri="{FF2B5EF4-FFF2-40B4-BE49-F238E27FC236}">
                <a16:creationId xmlns:a16="http://schemas.microsoft.com/office/drawing/2014/main" id="{9C984136-A0DC-94F6-6758-C4A23105E5C6}"/>
              </a:ext>
            </a:extLst>
          </p:cNvPr>
          <p:cNvSpPr txBox="1"/>
          <p:nvPr/>
        </p:nvSpPr>
        <p:spPr>
          <a:xfrm>
            <a:off x="11126051" y="2108928"/>
            <a:ext cx="5164429" cy="6893986"/>
          </a:xfrm>
          <a:prstGeom prst="rect">
            <a:avLst/>
          </a:prstGeom>
        </p:spPr>
        <p:txBody>
          <a:bodyPr lIns="0" tIns="0" rIns="0" bIns="0" rtlCol="0" anchor="ctr"/>
          <a:lstStyle/>
          <a:p>
            <a:pPr algn="ctr">
              <a:lnSpc>
                <a:spcPct val="150000"/>
              </a:lnSpc>
            </a:pPr>
            <a:r>
              <a:rPr lang="en-US" sz="2800" b="1" spc="21" dirty="0" err="1">
                <a:solidFill>
                  <a:srgbClr val="000000"/>
                </a:solidFill>
                <a:latin typeface="Gotham Bold"/>
                <a:ea typeface="Gotham Bold"/>
                <a:cs typeface="Gotham Bold"/>
                <a:sym typeface="Gotham Bold"/>
              </a:rPr>
              <a:t>Liste</a:t>
            </a:r>
            <a:r>
              <a:rPr lang="en-US" sz="2800" b="1" spc="21" dirty="0">
                <a:solidFill>
                  <a:srgbClr val="000000"/>
                </a:solidFill>
                <a:latin typeface="Gotham Bold"/>
                <a:ea typeface="Gotham Bold"/>
                <a:cs typeface="Gotham Bold"/>
                <a:sym typeface="Gotham Bold"/>
              </a:rPr>
              <a:t> du matériel</a:t>
            </a:r>
          </a:p>
          <a:p>
            <a:pPr algn="ctr">
              <a:lnSpc>
                <a:spcPct val="150000"/>
              </a:lnSpc>
            </a:pPr>
            <a:endParaRPr lang="en-US" sz="2000" spc="18" dirty="0">
              <a:solidFill>
                <a:srgbClr val="000000"/>
              </a:solidFill>
              <a:latin typeface="Gotham" panose="020B0604020202020204" charset="0"/>
              <a:ea typeface="Gotham"/>
              <a:cs typeface="Gotham" panose="020B0604020202020204" charset="0"/>
              <a:sym typeface="Gotham"/>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sz="2000" i="0" u="none" strike="noStrike" cap="none" normalizeH="0" baseline="0" dirty="0">
                <a:ln>
                  <a:noFill/>
                </a:ln>
                <a:solidFill>
                  <a:schemeClr val="tx1"/>
                </a:solidFill>
                <a:effectLst/>
                <a:latin typeface="Gotham" panose="020B0604020202020204" charset="0"/>
                <a:cs typeface="Gotham" panose="020B0604020202020204" charset="0"/>
              </a:rPr>
              <a:t>🧠 MKR WAN 1310 </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sz="2000" i="0" u="none" strike="noStrike" cap="none" normalizeH="0" baseline="0" dirty="0">
                <a:ln>
                  <a:noFill/>
                </a:ln>
                <a:solidFill>
                  <a:schemeClr val="tx1"/>
                </a:solidFill>
                <a:effectLst/>
                <a:latin typeface="Gotham" panose="020B0604020202020204" charset="0"/>
                <a:cs typeface="Gotham" panose="020B0604020202020204" charset="0"/>
              </a:rPr>
              <a:t>🔋 Batterie </a:t>
            </a:r>
            <a:r>
              <a:rPr kumimoji="0" lang="fr-FR" altLang="fr-FR" sz="2000" i="0" u="none" strike="noStrike" cap="none" normalizeH="0" baseline="0" dirty="0" err="1">
                <a:ln>
                  <a:noFill/>
                </a:ln>
                <a:solidFill>
                  <a:schemeClr val="tx1"/>
                </a:solidFill>
                <a:effectLst/>
                <a:latin typeface="Gotham" panose="020B0604020202020204" charset="0"/>
                <a:cs typeface="Gotham" panose="020B0604020202020204" charset="0"/>
              </a:rPr>
              <a:t>LiPo</a:t>
            </a:r>
            <a:r>
              <a:rPr kumimoji="0" lang="fr-FR" altLang="fr-FR" sz="2000" i="0" u="none" strike="noStrike" cap="none" normalizeH="0" baseline="0" dirty="0">
                <a:ln>
                  <a:noFill/>
                </a:ln>
                <a:solidFill>
                  <a:schemeClr val="tx1"/>
                </a:solidFill>
                <a:effectLst/>
                <a:latin typeface="Gotham" panose="020B0604020202020204" charset="0"/>
                <a:cs typeface="Gotham" panose="020B0604020202020204" charset="0"/>
              </a:rPr>
              <a:t> </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sz="2000" i="0" u="none" strike="noStrike" cap="none" normalizeH="0" baseline="0" dirty="0">
                <a:ln>
                  <a:noFill/>
                </a:ln>
                <a:solidFill>
                  <a:schemeClr val="tx1"/>
                </a:solidFill>
                <a:effectLst/>
                <a:latin typeface="Gotham" panose="020B0604020202020204" charset="0"/>
                <a:cs typeface="Gotham" panose="020B0604020202020204" charset="0"/>
              </a:rPr>
              <a:t>💡 Capteur de luminosité (DFR0026) </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sz="2000" i="0" u="none" strike="noStrike" cap="none" normalizeH="0" baseline="0" dirty="0">
                <a:ln>
                  <a:noFill/>
                </a:ln>
                <a:solidFill>
                  <a:schemeClr val="tx1"/>
                </a:solidFill>
                <a:effectLst/>
                <a:latin typeface="Gotham" panose="020B0604020202020204" charset="0"/>
                <a:cs typeface="Gotham" panose="020B0604020202020204" charset="0"/>
              </a:rPr>
              <a:t>🌡️ Sonde de température (DS18B20) </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sz="2000" i="0" u="none" strike="noStrike" cap="none" normalizeH="0" baseline="0" dirty="0">
                <a:ln>
                  <a:noFill/>
                </a:ln>
                <a:solidFill>
                  <a:schemeClr val="tx1"/>
                </a:solidFill>
                <a:effectLst/>
                <a:latin typeface="Gotham" panose="020B0604020202020204" charset="0"/>
                <a:cs typeface="Gotham" panose="020B0604020202020204" charset="0"/>
              </a:rPr>
              <a:t>💧 Capteur T°/humidité (DHT22) </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sz="2000" i="0" u="none" strike="noStrike" cap="none" normalizeH="0" baseline="0" dirty="0">
                <a:ln>
                  <a:noFill/>
                </a:ln>
                <a:solidFill>
                  <a:schemeClr val="tx1"/>
                </a:solidFill>
                <a:effectLst/>
                <a:latin typeface="Gotham" panose="020B0604020202020204" charset="0"/>
                <a:cs typeface="Gotham" panose="020B0604020202020204" charset="0"/>
              </a:rPr>
              <a:t>⚙️ Régulateur de tension (Reg 09B) </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sz="2000" i="0" u="none" strike="noStrike" cap="none" normalizeH="0" baseline="0" dirty="0">
                <a:ln>
                  <a:noFill/>
                </a:ln>
                <a:solidFill>
                  <a:schemeClr val="tx1"/>
                </a:solidFill>
                <a:effectLst/>
                <a:latin typeface="Gotham" panose="020B0604020202020204" charset="0"/>
                <a:cs typeface="Gotham" panose="020B0604020202020204" charset="0"/>
              </a:rPr>
              <a:t>☀️ Panneau solaire </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sz="2000" i="0" u="none" strike="noStrike" cap="none" normalizeH="0" baseline="0" dirty="0">
                <a:ln>
                  <a:noFill/>
                </a:ln>
                <a:solidFill>
                  <a:schemeClr val="tx1"/>
                </a:solidFill>
                <a:effectLst/>
                <a:latin typeface="Gotham" panose="020B0604020202020204" charset="0"/>
                <a:cs typeface="Gotham" panose="020B0604020202020204" charset="0"/>
              </a:rPr>
              <a:t>🔌 </a:t>
            </a:r>
            <a:r>
              <a:rPr kumimoji="0" lang="fr-FR" altLang="fr-FR" sz="2000" i="0" u="none" strike="noStrike" cap="none" normalizeH="0" baseline="0" dirty="0" err="1">
                <a:ln>
                  <a:noFill/>
                </a:ln>
                <a:solidFill>
                  <a:schemeClr val="tx1"/>
                </a:solidFill>
                <a:effectLst/>
                <a:latin typeface="Gotham" panose="020B0604020202020204" charset="0"/>
                <a:cs typeface="Gotham" panose="020B0604020202020204" charset="0"/>
              </a:rPr>
              <a:t>LiPo</a:t>
            </a:r>
            <a:r>
              <a:rPr kumimoji="0" lang="fr-FR" altLang="fr-FR" sz="2000" i="0" u="none" strike="noStrike" cap="none" normalizeH="0" baseline="0" dirty="0">
                <a:ln>
                  <a:noFill/>
                </a:ln>
                <a:solidFill>
                  <a:schemeClr val="tx1"/>
                </a:solidFill>
                <a:effectLst/>
                <a:latin typeface="Gotham" panose="020B0604020202020204" charset="0"/>
                <a:cs typeface="Gotham" panose="020B0604020202020204" charset="0"/>
              </a:rPr>
              <a:t> Rider Pro </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sz="2000" i="0" u="none" strike="noStrike" cap="none" normalizeH="0" baseline="0" dirty="0">
                <a:ln>
                  <a:noFill/>
                </a:ln>
                <a:solidFill>
                  <a:schemeClr val="tx1"/>
                </a:solidFill>
                <a:effectLst/>
                <a:latin typeface="Gotham" panose="020B0604020202020204" charset="0"/>
                <a:cs typeface="Gotham" panose="020B0604020202020204" charset="0"/>
              </a:rPr>
              <a:t>🔘 Bouton ON/OFF </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sz="2000" i="0" u="none" strike="noStrike" cap="none" normalizeH="0" baseline="0" dirty="0">
                <a:ln>
                  <a:noFill/>
                </a:ln>
                <a:solidFill>
                  <a:schemeClr val="tx1"/>
                </a:solidFill>
                <a:effectLst/>
                <a:latin typeface="Gotham" panose="020B0604020202020204" charset="0"/>
                <a:cs typeface="Gotham" panose="020B0604020202020204" charset="0"/>
              </a:rPr>
              <a:t>⚖️ Capteur de poids </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sz="2000" i="0" u="none" strike="noStrike" cap="none" normalizeH="0" baseline="0" dirty="0">
                <a:ln>
                  <a:noFill/>
                </a:ln>
                <a:solidFill>
                  <a:schemeClr val="tx1"/>
                </a:solidFill>
                <a:effectLst/>
                <a:latin typeface="Gotham" panose="020B0604020202020204" charset="0"/>
                <a:cs typeface="Gotham" panose="020B0604020202020204" charset="0"/>
              </a:rPr>
              <a:t>🔄 Convertisseur A/N (HX711)</a:t>
            </a:r>
          </a:p>
          <a:p>
            <a:pPr marR="0" lvl="0" algn="l" defTabSz="914400" rtl="0" eaLnBrk="0" fontAlgn="base" latinLnBrk="0" hangingPunct="0">
              <a:lnSpc>
                <a:spcPct val="150000"/>
              </a:lnSpc>
              <a:spcBef>
                <a:spcPct val="0"/>
              </a:spcBef>
              <a:spcAft>
                <a:spcPct val="0"/>
              </a:spcAft>
              <a:buClrTx/>
              <a:buSzTx/>
              <a:tabLst/>
            </a:pPr>
            <a:endParaRPr lang="en-US" sz="2099" spc="18" dirty="0">
              <a:solidFill>
                <a:srgbClr val="000000"/>
              </a:solidFill>
              <a:latin typeface="Gotham"/>
              <a:ea typeface="Gotham"/>
              <a:cs typeface="Gotham"/>
              <a:sym typeface="Gotham"/>
            </a:endParaRPr>
          </a:p>
        </p:txBody>
      </p:sp>
      <p:pic>
        <p:nvPicPr>
          <p:cNvPr id="3074" name="Picture 2">
            <a:extLst>
              <a:ext uri="{FF2B5EF4-FFF2-40B4-BE49-F238E27FC236}">
                <a16:creationId xmlns:a16="http://schemas.microsoft.com/office/drawing/2014/main" id="{656DF40B-72EE-B9CB-2B38-F15564966EB2}"/>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0362" t="7478" r="4746" b="6922"/>
          <a:stretch/>
        </p:blipFill>
        <p:spPr bwMode="auto">
          <a:xfrm>
            <a:off x="2075703" y="1971356"/>
            <a:ext cx="8092910" cy="7945735"/>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
        <p:nvSpPr>
          <p:cNvPr id="3" name="Freeform 9">
            <a:extLst>
              <a:ext uri="{FF2B5EF4-FFF2-40B4-BE49-F238E27FC236}">
                <a16:creationId xmlns:a16="http://schemas.microsoft.com/office/drawing/2014/main" id="{DDDE87BD-A73F-772E-5467-E1F98DCCE9DE}"/>
              </a:ext>
            </a:extLst>
          </p:cNvPr>
          <p:cNvSpPr/>
          <p:nvPr/>
        </p:nvSpPr>
        <p:spPr>
          <a:xfrm rot="227420">
            <a:off x="5064994" y="346361"/>
            <a:ext cx="8548991" cy="1357640"/>
          </a:xfrm>
          <a:custGeom>
            <a:avLst/>
            <a:gdLst/>
            <a:ahLst/>
            <a:cxnLst/>
            <a:rect l="l" t="t" r="r" b="b"/>
            <a:pathLst>
              <a:path w="3471026" h="1168429">
                <a:moveTo>
                  <a:pt x="0" y="0"/>
                </a:moveTo>
                <a:lnTo>
                  <a:pt x="3471026" y="0"/>
                </a:lnTo>
                <a:lnTo>
                  <a:pt x="3471026" y="1168428"/>
                </a:lnTo>
                <a:lnTo>
                  <a:pt x="0" y="11684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8" name="TextBox 28">
            <a:extLst>
              <a:ext uri="{FF2B5EF4-FFF2-40B4-BE49-F238E27FC236}">
                <a16:creationId xmlns:a16="http://schemas.microsoft.com/office/drawing/2014/main" id="{0014859B-E146-F2D2-C67A-1C0E78D77CEB}"/>
              </a:ext>
            </a:extLst>
          </p:cNvPr>
          <p:cNvSpPr txBox="1"/>
          <p:nvPr/>
        </p:nvSpPr>
        <p:spPr>
          <a:xfrm>
            <a:off x="5647726" y="725388"/>
            <a:ext cx="7600580" cy="666849"/>
          </a:xfrm>
          <a:prstGeom prst="rect">
            <a:avLst/>
          </a:prstGeom>
        </p:spPr>
        <p:txBody>
          <a:bodyPr lIns="0" tIns="0" rIns="0" bIns="0" rtlCol="0" anchor="t">
            <a:spAutoFit/>
          </a:bodyPr>
          <a:lstStyle/>
          <a:p>
            <a:pPr marL="0" lvl="0" indent="0" algn="just">
              <a:lnSpc>
                <a:spcPts val="5191"/>
              </a:lnSpc>
            </a:pPr>
            <a:r>
              <a:rPr lang="en-US" sz="4399" b="1" spc="-87" dirty="0" err="1">
                <a:solidFill>
                  <a:srgbClr val="1A150F"/>
                </a:solidFill>
                <a:latin typeface="Agrandir Grand"/>
                <a:ea typeface="Agrandir Grand"/>
                <a:cs typeface="Agrandir Grand"/>
                <a:sym typeface="Agrandir Grand"/>
              </a:rPr>
              <a:t>Schéma</a:t>
            </a:r>
            <a:r>
              <a:rPr lang="en-US" sz="4399" b="1" spc="-87" dirty="0">
                <a:solidFill>
                  <a:srgbClr val="1A150F"/>
                </a:solidFill>
                <a:latin typeface="Agrandir Grand"/>
                <a:ea typeface="Agrandir Grand"/>
                <a:cs typeface="Agrandir Grand"/>
                <a:sym typeface="Agrandir Grand"/>
              </a:rPr>
              <a:t> </a:t>
            </a:r>
            <a:r>
              <a:rPr lang="en-US" sz="4399" b="1" spc="-87" dirty="0" err="1">
                <a:solidFill>
                  <a:srgbClr val="1A150F"/>
                </a:solidFill>
                <a:latin typeface="Agrandir Grand"/>
                <a:ea typeface="Agrandir Grand"/>
                <a:cs typeface="Agrandir Grand"/>
                <a:sym typeface="Agrandir Grand"/>
              </a:rPr>
              <a:t>électronique</a:t>
            </a:r>
            <a:endParaRPr lang="en-US" sz="4399" b="1" spc="-87" dirty="0">
              <a:solidFill>
                <a:srgbClr val="1A150F"/>
              </a:solidFill>
              <a:latin typeface="Agrandir Grand"/>
              <a:ea typeface="Agrandir Grand"/>
              <a:cs typeface="Agrandir Grand"/>
              <a:sym typeface="Agrandir Grand"/>
            </a:endParaRPr>
          </a:p>
        </p:txBody>
      </p:sp>
    </p:spTree>
    <p:extLst>
      <p:ext uri="{BB962C8B-B14F-4D97-AF65-F5344CB8AC3E}">
        <p14:creationId xmlns:p14="http://schemas.microsoft.com/office/powerpoint/2010/main" val="178420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EA85-286E-C699-6884-7643FBA5C40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2A8A1E-AF8D-49D9-669E-04FF813964F7}"/>
              </a:ext>
            </a:extLst>
          </p:cNvPr>
          <p:cNvSpPr/>
          <p:nvPr/>
        </p:nvSpPr>
        <p:spPr>
          <a:xfrm>
            <a:off x="0" y="-872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876" b="-2876"/>
            </a:stretch>
          </a:blipFill>
        </p:spPr>
        <p:txBody>
          <a:bodyPr/>
          <a:lstStyle/>
          <a:p>
            <a:endParaRPr lang="fr-FR" dirty="0"/>
          </a:p>
        </p:txBody>
      </p:sp>
      <p:sp>
        <p:nvSpPr>
          <p:cNvPr id="29" name="TextBox 29">
            <a:extLst>
              <a:ext uri="{FF2B5EF4-FFF2-40B4-BE49-F238E27FC236}">
                <a16:creationId xmlns:a16="http://schemas.microsoft.com/office/drawing/2014/main" id="{DE9C23E9-B340-0C07-E111-D58B77AE8D1F}"/>
              </a:ext>
            </a:extLst>
          </p:cNvPr>
          <p:cNvSpPr txBox="1"/>
          <p:nvPr/>
        </p:nvSpPr>
        <p:spPr>
          <a:xfrm>
            <a:off x="15836321" y="9708411"/>
            <a:ext cx="2130655" cy="271675"/>
          </a:xfrm>
          <a:prstGeom prst="rect">
            <a:avLst/>
          </a:prstGeom>
        </p:spPr>
        <p:txBody>
          <a:bodyPr lIns="0" tIns="0" rIns="0" bIns="0" rtlCol="0" anchor="t">
            <a:spAutoFit/>
          </a:bodyPr>
          <a:lstStyle/>
          <a:p>
            <a:pPr algn="r">
              <a:lnSpc>
                <a:spcPts val="2357"/>
              </a:lnSpc>
            </a:pPr>
            <a:r>
              <a:rPr lang="en-US" sz="1309" b="1" spc="12" dirty="0">
                <a:solidFill>
                  <a:srgbClr val="1A150F"/>
                </a:solidFill>
                <a:latin typeface="Gotham Bold"/>
                <a:ea typeface="Gotham Bold"/>
                <a:cs typeface="Gotham Bold"/>
                <a:sym typeface="Gotham Bold"/>
              </a:rPr>
              <a:t>5</a:t>
            </a:r>
          </a:p>
        </p:txBody>
      </p:sp>
      <p:sp>
        <p:nvSpPr>
          <p:cNvPr id="31" name="Freeform 7">
            <a:extLst>
              <a:ext uri="{FF2B5EF4-FFF2-40B4-BE49-F238E27FC236}">
                <a16:creationId xmlns:a16="http://schemas.microsoft.com/office/drawing/2014/main" id="{3D91F0FE-A040-92BC-55E0-9A40A976DCEA}"/>
              </a:ext>
            </a:extLst>
          </p:cNvPr>
          <p:cNvSpPr/>
          <p:nvPr/>
        </p:nvSpPr>
        <p:spPr>
          <a:xfrm flipH="1">
            <a:off x="1561072" y="279618"/>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2" name="Freeform 5">
            <a:extLst>
              <a:ext uri="{FF2B5EF4-FFF2-40B4-BE49-F238E27FC236}">
                <a16:creationId xmlns:a16="http://schemas.microsoft.com/office/drawing/2014/main" id="{6A3B2451-CFEF-29B7-5CE0-BBA86DD5DB85}"/>
              </a:ext>
            </a:extLst>
          </p:cNvPr>
          <p:cNvSpPr/>
          <p:nvPr/>
        </p:nvSpPr>
        <p:spPr>
          <a:xfrm>
            <a:off x="617822" y="594396"/>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5">
            <a:extLst>
              <a:ext uri="{FF2B5EF4-FFF2-40B4-BE49-F238E27FC236}">
                <a16:creationId xmlns:a16="http://schemas.microsoft.com/office/drawing/2014/main" id="{E4D1AB1F-3A02-A546-6340-B365ACDC1D5C}"/>
              </a:ext>
            </a:extLst>
          </p:cNvPr>
          <p:cNvSpPr/>
          <p:nvPr/>
        </p:nvSpPr>
        <p:spPr>
          <a:xfrm>
            <a:off x="14657454" y="5000053"/>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4" name="Freeform 7">
            <a:extLst>
              <a:ext uri="{FF2B5EF4-FFF2-40B4-BE49-F238E27FC236}">
                <a16:creationId xmlns:a16="http://schemas.microsoft.com/office/drawing/2014/main" id="{3C0430FF-7C0D-7B15-68FC-C40C4ABC71FC}"/>
              </a:ext>
            </a:extLst>
          </p:cNvPr>
          <p:cNvSpPr/>
          <p:nvPr/>
        </p:nvSpPr>
        <p:spPr>
          <a:xfrm flipH="1">
            <a:off x="16319963" y="5365980"/>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dirty="0"/>
          </a:p>
        </p:txBody>
      </p:sp>
      <p:sp>
        <p:nvSpPr>
          <p:cNvPr id="6" name="Freeform 3">
            <a:extLst>
              <a:ext uri="{FF2B5EF4-FFF2-40B4-BE49-F238E27FC236}">
                <a16:creationId xmlns:a16="http://schemas.microsoft.com/office/drawing/2014/main" id="{71738856-2FBB-7C73-EB02-D9DD114E5E51}"/>
              </a:ext>
            </a:extLst>
          </p:cNvPr>
          <p:cNvSpPr/>
          <p:nvPr/>
        </p:nvSpPr>
        <p:spPr>
          <a:xfrm>
            <a:off x="-1136381" y="4037535"/>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1">
            <a:extLst>
              <a:ext uri="{FF2B5EF4-FFF2-40B4-BE49-F238E27FC236}">
                <a16:creationId xmlns:a16="http://schemas.microsoft.com/office/drawing/2014/main" id="{F2085F07-2860-4EC6-8EDF-711119409E21}"/>
              </a:ext>
            </a:extLst>
          </p:cNvPr>
          <p:cNvSpPr/>
          <p:nvPr/>
        </p:nvSpPr>
        <p:spPr>
          <a:xfrm>
            <a:off x="561581" y="2040128"/>
            <a:ext cx="5790088" cy="2157799"/>
          </a:xfrm>
          <a:custGeom>
            <a:avLst/>
            <a:gdLst/>
            <a:ahLst/>
            <a:cxnLst/>
            <a:rect l="l" t="t" r="r" b="b"/>
            <a:pathLst>
              <a:path w="1513180" h="792746">
                <a:moveTo>
                  <a:pt x="68723" y="0"/>
                </a:moveTo>
                <a:lnTo>
                  <a:pt x="1444457" y="0"/>
                </a:lnTo>
                <a:cubicBezTo>
                  <a:pt x="1462684" y="0"/>
                  <a:pt x="1480164" y="7240"/>
                  <a:pt x="1493052" y="20128"/>
                </a:cubicBezTo>
                <a:cubicBezTo>
                  <a:pt x="1505940" y="33017"/>
                  <a:pt x="1513180" y="50496"/>
                  <a:pt x="1513180" y="68723"/>
                </a:cubicBezTo>
                <a:lnTo>
                  <a:pt x="1513180" y="724023"/>
                </a:lnTo>
                <a:cubicBezTo>
                  <a:pt x="1513180" y="742249"/>
                  <a:pt x="1505940" y="759729"/>
                  <a:pt x="1493052" y="772617"/>
                </a:cubicBezTo>
                <a:cubicBezTo>
                  <a:pt x="1480164" y="785505"/>
                  <a:pt x="1462684" y="792746"/>
                  <a:pt x="1444457" y="792746"/>
                </a:cubicBezTo>
                <a:lnTo>
                  <a:pt x="68723" y="792746"/>
                </a:lnTo>
                <a:cubicBezTo>
                  <a:pt x="30768" y="792746"/>
                  <a:pt x="0" y="761978"/>
                  <a:pt x="0" y="724023"/>
                </a:cubicBezTo>
                <a:lnTo>
                  <a:pt x="0" y="68723"/>
                </a:lnTo>
                <a:cubicBezTo>
                  <a:pt x="0" y="50496"/>
                  <a:pt x="7240" y="33017"/>
                  <a:pt x="20128" y="20128"/>
                </a:cubicBezTo>
                <a:cubicBezTo>
                  <a:pt x="33017" y="7240"/>
                  <a:pt x="50496" y="0"/>
                  <a:pt x="68723" y="0"/>
                </a:cubicBezTo>
                <a:close/>
              </a:path>
            </a:pathLst>
          </a:custGeom>
          <a:solidFill>
            <a:srgbClr val="E2CD9E"/>
          </a:solidFill>
        </p:spPr>
        <p:txBody>
          <a:bodyPr/>
          <a:lstStyle/>
          <a:p>
            <a:endParaRPr lang="fr-FR" dirty="0"/>
          </a:p>
        </p:txBody>
      </p:sp>
      <p:pic>
        <p:nvPicPr>
          <p:cNvPr id="12" name="Image 5">
            <a:extLst>
              <a:ext uri="{FF2B5EF4-FFF2-40B4-BE49-F238E27FC236}">
                <a16:creationId xmlns:a16="http://schemas.microsoft.com/office/drawing/2014/main" id="{566F84E7-1386-48AB-8021-13BE2DC7E530}"/>
              </a:ext>
            </a:extLst>
          </p:cNvPr>
          <p:cNvPicPr>
            <a:picLocks noChangeAspect="1"/>
          </p:cNvPicPr>
          <p:nvPr/>
        </p:nvPicPr>
        <p:blipFill>
          <a:blip r:embed="rId9"/>
          <a:stretch>
            <a:fillRect/>
          </a:stretch>
        </p:blipFill>
        <p:spPr>
          <a:xfrm>
            <a:off x="593021" y="2051379"/>
            <a:ext cx="2780341" cy="2642243"/>
          </a:xfrm>
          <a:prstGeom prst="rect">
            <a:avLst/>
          </a:prstGeom>
        </p:spPr>
      </p:pic>
      <p:sp>
        <p:nvSpPr>
          <p:cNvPr id="3" name="TextBox 2">
            <a:extLst>
              <a:ext uri="{FF2B5EF4-FFF2-40B4-BE49-F238E27FC236}">
                <a16:creationId xmlns:a16="http://schemas.microsoft.com/office/drawing/2014/main" id="{35B735FB-DCA8-4A15-89B8-A9B83AF217EE}"/>
              </a:ext>
            </a:extLst>
          </p:cNvPr>
          <p:cNvSpPr txBox="1"/>
          <p:nvPr/>
        </p:nvSpPr>
        <p:spPr>
          <a:xfrm>
            <a:off x="741931" y="2107848"/>
            <a:ext cx="1529310" cy="438734"/>
          </a:xfrm>
          <a:prstGeom prst="rect">
            <a:avLst/>
          </a:prstGeom>
          <a:noFill/>
        </p:spPr>
        <p:txBody>
          <a:bodyPr wrap="square" rtlCol="0">
            <a:spAutoFit/>
          </a:bodyPr>
          <a:lstStyle/>
          <a:p>
            <a:r>
              <a:rPr lang="fr-FR" sz="2400" b="1" dirty="0"/>
              <a:t>DS1820</a:t>
            </a:r>
          </a:p>
        </p:txBody>
      </p:sp>
      <p:sp>
        <p:nvSpPr>
          <p:cNvPr id="16" name="TextBox 15">
            <a:extLst>
              <a:ext uri="{FF2B5EF4-FFF2-40B4-BE49-F238E27FC236}">
                <a16:creationId xmlns:a16="http://schemas.microsoft.com/office/drawing/2014/main" id="{E977DD35-E9EA-43FF-AAEA-1BB4183002EA}"/>
              </a:ext>
            </a:extLst>
          </p:cNvPr>
          <p:cNvSpPr txBox="1"/>
          <p:nvPr/>
        </p:nvSpPr>
        <p:spPr>
          <a:xfrm>
            <a:off x="3196654" y="2327215"/>
            <a:ext cx="3184566" cy="2739211"/>
          </a:xfrm>
          <a:prstGeom prst="rect">
            <a:avLst/>
          </a:prstGeom>
          <a:noFill/>
        </p:spPr>
        <p:txBody>
          <a:bodyPr wrap="square" rtlCol="0">
            <a:spAutoFit/>
          </a:bodyPr>
          <a:lstStyle/>
          <a:p>
            <a:pPr marL="342900" indent="-342900">
              <a:buFont typeface="Arial" panose="020B0604020202020204" pitchFamily="34" charset="0"/>
              <a:buChar char="•"/>
            </a:pPr>
            <a:r>
              <a:rPr lang="fr-FR" sz="2000" dirty="0" err="1"/>
              <a:t>OneWire</a:t>
            </a:r>
            <a:endParaRPr lang="fr-FR" sz="2000" dirty="0"/>
          </a:p>
          <a:p>
            <a:pPr marL="342900" indent="-342900">
              <a:buFont typeface="Arial" panose="020B0604020202020204" pitchFamily="34" charset="0"/>
              <a:buChar char="•"/>
            </a:pPr>
            <a:r>
              <a:rPr lang="fr-FR" sz="2000" dirty="0"/>
              <a:t>Précision ± 0.5°C</a:t>
            </a:r>
          </a:p>
          <a:p>
            <a:pPr marL="342900" indent="-342900">
              <a:buFont typeface="Arial" panose="020B0604020202020204" pitchFamily="34" charset="0"/>
              <a:buChar char="•"/>
            </a:pPr>
            <a:r>
              <a:rPr lang="fr-FR" sz="2000" dirty="0"/>
              <a:t>Programme unitaire</a:t>
            </a:r>
          </a:p>
          <a:p>
            <a:pPr marL="342900" indent="-342900">
              <a:buFont typeface="Arial" panose="020B0604020202020204" pitchFamily="34" charset="0"/>
              <a:buChar char="•"/>
            </a:pPr>
            <a:r>
              <a:rPr lang="fr-FR" sz="2000" dirty="0"/>
              <a:t>Problème de soudure sur un câble</a:t>
            </a:r>
          </a:p>
          <a:p>
            <a:endParaRPr lang="fr-FR" sz="2400" b="1" dirty="0"/>
          </a:p>
          <a:p>
            <a:pPr marL="342900" indent="-342900">
              <a:buFont typeface="Arial" panose="020B0604020202020204" pitchFamily="34" charset="0"/>
              <a:buChar char="•"/>
            </a:pPr>
            <a:endParaRPr lang="fr-FR" sz="2400" b="1" dirty="0"/>
          </a:p>
          <a:p>
            <a:pPr marL="342900" indent="-342900">
              <a:buFont typeface="Arial" panose="020B0604020202020204" pitchFamily="34" charset="0"/>
              <a:buChar char="•"/>
            </a:pPr>
            <a:endParaRPr lang="fr-FR" sz="2400" b="1" dirty="0"/>
          </a:p>
        </p:txBody>
      </p:sp>
      <p:grpSp>
        <p:nvGrpSpPr>
          <p:cNvPr id="23" name="Group 22">
            <a:extLst>
              <a:ext uri="{FF2B5EF4-FFF2-40B4-BE49-F238E27FC236}">
                <a16:creationId xmlns:a16="http://schemas.microsoft.com/office/drawing/2014/main" id="{0C9D6952-BD2E-4696-A7D2-ED4B882662AD}"/>
              </a:ext>
            </a:extLst>
          </p:cNvPr>
          <p:cNvGrpSpPr/>
          <p:nvPr/>
        </p:nvGrpSpPr>
        <p:grpSpPr>
          <a:xfrm>
            <a:off x="6525750" y="4341166"/>
            <a:ext cx="4910277" cy="2044787"/>
            <a:chOff x="685532" y="2150651"/>
            <a:chExt cx="5998794" cy="2669302"/>
          </a:xfrm>
        </p:grpSpPr>
        <p:sp>
          <p:nvSpPr>
            <p:cNvPr id="24" name="Freeform 11">
              <a:extLst>
                <a:ext uri="{FF2B5EF4-FFF2-40B4-BE49-F238E27FC236}">
                  <a16:creationId xmlns:a16="http://schemas.microsoft.com/office/drawing/2014/main" id="{E53A335C-C5B2-4273-B071-218772B43BF4}"/>
                </a:ext>
              </a:extLst>
            </p:cNvPr>
            <p:cNvSpPr/>
            <p:nvPr/>
          </p:nvSpPr>
          <p:spPr>
            <a:xfrm>
              <a:off x="685532" y="2150651"/>
              <a:ext cx="5998794" cy="2669302"/>
            </a:xfrm>
            <a:custGeom>
              <a:avLst/>
              <a:gdLst/>
              <a:ahLst/>
              <a:cxnLst/>
              <a:rect l="l" t="t" r="r" b="b"/>
              <a:pathLst>
                <a:path w="1513180" h="792746">
                  <a:moveTo>
                    <a:pt x="68723" y="0"/>
                  </a:moveTo>
                  <a:lnTo>
                    <a:pt x="1444457" y="0"/>
                  </a:lnTo>
                  <a:cubicBezTo>
                    <a:pt x="1462684" y="0"/>
                    <a:pt x="1480164" y="7240"/>
                    <a:pt x="1493052" y="20128"/>
                  </a:cubicBezTo>
                  <a:cubicBezTo>
                    <a:pt x="1505940" y="33017"/>
                    <a:pt x="1513180" y="50496"/>
                    <a:pt x="1513180" y="68723"/>
                  </a:cubicBezTo>
                  <a:lnTo>
                    <a:pt x="1513180" y="724023"/>
                  </a:lnTo>
                  <a:cubicBezTo>
                    <a:pt x="1513180" y="742249"/>
                    <a:pt x="1505940" y="759729"/>
                    <a:pt x="1493052" y="772617"/>
                  </a:cubicBezTo>
                  <a:cubicBezTo>
                    <a:pt x="1480164" y="785505"/>
                    <a:pt x="1462684" y="792746"/>
                    <a:pt x="1444457" y="792746"/>
                  </a:cubicBezTo>
                  <a:lnTo>
                    <a:pt x="68723" y="792746"/>
                  </a:lnTo>
                  <a:cubicBezTo>
                    <a:pt x="30768" y="792746"/>
                    <a:pt x="0" y="761978"/>
                    <a:pt x="0" y="724023"/>
                  </a:cubicBezTo>
                  <a:lnTo>
                    <a:pt x="0" y="68723"/>
                  </a:lnTo>
                  <a:cubicBezTo>
                    <a:pt x="0" y="50496"/>
                    <a:pt x="7240" y="33017"/>
                    <a:pt x="20128" y="20128"/>
                  </a:cubicBezTo>
                  <a:cubicBezTo>
                    <a:pt x="33017" y="7240"/>
                    <a:pt x="50496" y="0"/>
                    <a:pt x="68723" y="0"/>
                  </a:cubicBezTo>
                  <a:close/>
                </a:path>
              </a:pathLst>
            </a:custGeom>
            <a:solidFill>
              <a:srgbClr val="E2CD9E"/>
            </a:solidFill>
          </p:spPr>
          <p:txBody>
            <a:bodyPr/>
            <a:lstStyle/>
            <a:p>
              <a:endParaRPr lang="fr-FR" dirty="0"/>
            </a:p>
          </p:txBody>
        </p:sp>
        <p:sp>
          <p:nvSpPr>
            <p:cNvPr id="26" name="TextBox 25">
              <a:extLst>
                <a:ext uri="{FF2B5EF4-FFF2-40B4-BE49-F238E27FC236}">
                  <a16:creationId xmlns:a16="http://schemas.microsoft.com/office/drawing/2014/main" id="{CFBA2593-1221-4444-8413-128B2B397EE6}"/>
                </a:ext>
              </a:extLst>
            </p:cNvPr>
            <p:cNvSpPr txBox="1"/>
            <p:nvPr/>
          </p:nvSpPr>
          <p:spPr>
            <a:xfrm>
              <a:off x="923508" y="2286933"/>
              <a:ext cx="1529310" cy="461665"/>
            </a:xfrm>
            <a:prstGeom prst="rect">
              <a:avLst/>
            </a:prstGeom>
            <a:noFill/>
          </p:spPr>
          <p:txBody>
            <a:bodyPr wrap="square" rtlCol="0">
              <a:spAutoFit/>
            </a:bodyPr>
            <a:lstStyle/>
            <a:p>
              <a:r>
                <a:rPr lang="fr-FR" sz="2400" b="1" dirty="0"/>
                <a:t>DHT22</a:t>
              </a:r>
            </a:p>
          </p:txBody>
        </p:sp>
      </p:grpSp>
      <p:sp>
        <p:nvSpPr>
          <p:cNvPr id="27" name="TextBox 26">
            <a:extLst>
              <a:ext uri="{FF2B5EF4-FFF2-40B4-BE49-F238E27FC236}">
                <a16:creationId xmlns:a16="http://schemas.microsoft.com/office/drawing/2014/main" id="{F6335C44-0A88-4FB2-AAB2-0DDBD9632D34}"/>
              </a:ext>
            </a:extLst>
          </p:cNvPr>
          <p:cNvSpPr txBox="1"/>
          <p:nvPr/>
        </p:nvSpPr>
        <p:spPr>
          <a:xfrm>
            <a:off x="8571486" y="4820292"/>
            <a:ext cx="3534860" cy="2800767"/>
          </a:xfrm>
          <a:prstGeom prst="rect">
            <a:avLst/>
          </a:prstGeom>
          <a:noFill/>
        </p:spPr>
        <p:txBody>
          <a:bodyPr wrap="square" rtlCol="0">
            <a:spAutoFit/>
          </a:bodyPr>
          <a:lstStyle/>
          <a:p>
            <a:pPr marL="342900" indent="-342900">
              <a:buFont typeface="Arial" panose="020B0604020202020204" pitchFamily="34" charset="0"/>
              <a:buChar char="•"/>
            </a:pPr>
            <a:r>
              <a:rPr lang="fr-FR" sz="2000" dirty="0"/>
              <a:t>Protocole propriétaire </a:t>
            </a:r>
          </a:p>
          <a:p>
            <a:pPr marL="342900" indent="-342900">
              <a:buFont typeface="Arial" panose="020B0604020202020204" pitchFamily="34" charset="0"/>
              <a:buChar char="•"/>
            </a:pPr>
            <a:r>
              <a:rPr lang="fr-FR" sz="2000" dirty="0"/>
              <a:t>Précision ± 0.5°C</a:t>
            </a:r>
          </a:p>
          <a:p>
            <a:pPr marL="342900" indent="-342900">
              <a:buFont typeface="Arial" panose="020B0604020202020204" pitchFamily="34" charset="0"/>
              <a:buChar char="•"/>
            </a:pPr>
            <a:r>
              <a:rPr lang="fr-FR" sz="2000" dirty="0"/>
              <a:t>Précision ± 2% </a:t>
            </a:r>
          </a:p>
          <a:p>
            <a:pPr marL="342900" indent="-342900">
              <a:buFont typeface="Arial" panose="020B0604020202020204" pitchFamily="34" charset="0"/>
              <a:buChar char="•"/>
            </a:pPr>
            <a:r>
              <a:rPr lang="fr-FR" sz="2000" dirty="0"/>
              <a:t>Programme unitaire</a:t>
            </a:r>
          </a:p>
          <a:p>
            <a:pPr marL="342900" indent="-342900">
              <a:buFont typeface="Arial" panose="020B0604020202020204" pitchFamily="34" charset="0"/>
              <a:buChar char="•"/>
            </a:pPr>
            <a:endParaRPr lang="fr-FR" sz="2400" b="1" dirty="0"/>
          </a:p>
          <a:p>
            <a:endParaRPr lang="fr-FR" sz="2400" b="1" dirty="0"/>
          </a:p>
          <a:p>
            <a:pPr marL="342900" indent="-342900">
              <a:buFont typeface="Arial" panose="020B0604020202020204" pitchFamily="34" charset="0"/>
              <a:buChar char="•"/>
            </a:pPr>
            <a:endParaRPr lang="fr-FR" sz="2400" b="1" dirty="0"/>
          </a:p>
          <a:p>
            <a:pPr marL="342900" indent="-342900">
              <a:buFont typeface="Arial" panose="020B0604020202020204" pitchFamily="34" charset="0"/>
              <a:buChar char="•"/>
            </a:pPr>
            <a:endParaRPr lang="fr-FR" sz="2400" b="1" dirty="0"/>
          </a:p>
        </p:txBody>
      </p:sp>
      <p:pic>
        <p:nvPicPr>
          <p:cNvPr id="30" name="Image 7">
            <a:extLst>
              <a:ext uri="{FF2B5EF4-FFF2-40B4-BE49-F238E27FC236}">
                <a16:creationId xmlns:a16="http://schemas.microsoft.com/office/drawing/2014/main" id="{22910C23-4EFD-4AD1-B7F7-2A881FC2FCBA}"/>
              </a:ext>
            </a:extLst>
          </p:cNvPr>
          <p:cNvPicPr>
            <a:picLocks noChangeAspect="1"/>
          </p:cNvPicPr>
          <p:nvPr/>
        </p:nvPicPr>
        <p:blipFill>
          <a:blip r:embed="rId10"/>
          <a:stretch>
            <a:fillRect/>
          </a:stretch>
        </p:blipFill>
        <p:spPr>
          <a:xfrm>
            <a:off x="6451212" y="4725609"/>
            <a:ext cx="2258828" cy="1706331"/>
          </a:xfrm>
          <a:prstGeom prst="rect">
            <a:avLst/>
          </a:prstGeom>
        </p:spPr>
      </p:pic>
      <p:grpSp>
        <p:nvGrpSpPr>
          <p:cNvPr id="40" name="Group 39">
            <a:extLst>
              <a:ext uri="{FF2B5EF4-FFF2-40B4-BE49-F238E27FC236}">
                <a16:creationId xmlns:a16="http://schemas.microsoft.com/office/drawing/2014/main" id="{14C6E045-7556-4C55-87BE-E930EC388408}"/>
              </a:ext>
            </a:extLst>
          </p:cNvPr>
          <p:cNvGrpSpPr/>
          <p:nvPr/>
        </p:nvGrpSpPr>
        <p:grpSpPr>
          <a:xfrm>
            <a:off x="11368780" y="1769297"/>
            <a:ext cx="6140280" cy="2484704"/>
            <a:chOff x="685532" y="2150651"/>
            <a:chExt cx="5998794" cy="2669302"/>
          </a:xfrm>
        </p:grpSpPr>
        <p:sp>
          <p:nvSpPr>
            <p:cNvPr id="41" name="Freeform 11">
              <a:extLst>
                <a:ext uri="{FF2B5EF4-FFF2-40B4-BE49-F238E27FC236}">
                  <a16:creationId xmlns:a16="http://schemas.microsoft.com/office/drawing/2014/main" id="{38DE0982-79BC-4D6B-B3A4-27D068364FC0}"/>
                </a:ext>
              </a:extLst>
            </p:cNvPr>
            <p:cNvSpPr/>
            <p:nvPr/>
          </p:nvSpPr>
          <p:spPr>
            <a:xfrm>
              <a:off x="685532" y="2150651"/>
              <a:ext cx="5998794" cy="2669302"/>
            </a:xfrm>
            <a:custGeom>
              <a:avLst/>
              <a:gdLst/>
              <a:ahLst/>
              <a:cxnLst/>
              <a:rect l="l" t="t" r="r" b="b"/>
              <a:pathLst>
                <a:path w="1513180" h="792746">
                  <a:moveTo>
                    <a:pt x="68723" y="0"/>
                  </a:moveTo>
                  <a:lnTo>
                    <a:pt x="1444457" y="0"/>
                  </a:lnTo>
                  <a:cubicBezTo>
                    <a:pt x="1462684" y="0"/>
                    <a:pt x="1480164" y="7240"/>
                    <a:pt x="1493052" y="20128"/>
                  </a:cubicBezTo>
                  <a:cubicBezTo>
                    <a:pt x="1505940" y="33017"/>
                    <a:pt x="1513180" y="50496"/>
                    <a:pt x="1513180" y="68723"/>
                  </a:cubicBezTo>
                  <a:lnTo>
                    <a:pt x="1513180" y="724023"/>
                  </a:lnTo>
                  <a:cubicBezTo>
                    <a:pt x="1513180" y="742249"/>
                    <a:pt x="1505940" y="759729"/>
                    <a:pt x="1493052" y="772617"/>
                  </a:cubicBezTo>
                  <a:cubicBezTo>
                    <a:pt x="1480164" y="785505"/>
                    <a:pt x="1462684" y="792746"/>
                    <a:pt x="1444457" y="792746"/>
                  </a:cubicBezTo>
                  <a:lnTo>
                    <a:pt x="68723" y="792746"/>
                  </a:lnTo>
                  <a:cubicBezTo>
                    <a:pt x="30768" y="792746"/>
                    <a:pt x="0" y="761978"/>
                    <a:pt x="0" y="724023"/>
                  </a:cubicBezTo>
                  <a:lnTo>
                    <a:pt x="0" y="68723"/>
                  </a:lnTo>
                  <a:cubicBezTo>
                    <a:pt x="0" y="50496"/>
                    <a:pt x="7240" y="33017"/>
                    <a:pt x="20128" y="20128"/>
                  </a:cubicBezTo>
                  <a:cubicBezTo>
                    <a:pt x="33017" y="7240"/>
                    <a:pt x="50496" y="0"/>
                    <a:pt x="68723" y="0"/>
                  </a:cubicBezTo>
                  <a:close/>
                </a:path>
              </a:pathLst>
            </a:custGeom>
            <a:solidFill>
              <a:srgbClr val="E2CD9E"/>
            </a:solidFill>
          </p:spPr>
          <p:txBody>
            <a:bodyPr/>
            <a:lstStyle/>
            <a:p>
              <a:endParaRPr lang="fr-FR" dirty="0"/>
            </a:p>
          </p:txBody>
        </p:sp>
        <p:sp>
          <p:nvSpPr>
            <p:cNvPr id="43" name="TextBox 42">
              <a:extLst>
                <a:ext uri="{FF2B5EF4-FFF2-40B4-BE49-F238E27FC236}">
                  <a16:creationId xmlns:a16="http://schemas.microsoft.com/office/drawing/2014/main" id="{39C4D166-4DC9-43FB-9C31-1B50C5B4A3F8}"/>
                </a:ext>
              </a:extLst>
            </p:cNvPr>
            <p:cNvSpPr txBox="1"/>
            <p:nvPr/>
          </p:nvSpPr>
          <p:spPr>
            <a:xfrm>
              <a:off x="923508" y="2286933"/>
              <a:ext cx="1529310" cy="461665"/>
            </a:xfrm>
            <a:prstGeom prst="rect">
              <a:avLst/>
            </a:prstGeom>
            <a:noFill/>
          </p:spPr>
          <p:txBody>
            <a:bodyPr wrap="square" rtlCol="0">
              <a:spAutoFit/>
            </a:bodyPr>
            <a:lstStyle/>
            <a:p>
              <a:r>
                <a:rPr lang="fr-FR" sz="2400" b="1" dirty="0"/>
                <a:t>DFR 0026</a:t>
              </a:r>
            </a:p>
          </p:txBody>
        </p:sp>
      </p:grpSp>
      <p:sp>
        <p:nvSpPr>
          <p:cNvPr id="45" name="TextBox 44">
            <a:extLst>
              <a:ext uri="{FF2B5EF4-FFF2-40B4-BE49-F238E27FC236}">
                <a16:creationId xmlns:a16="http://schemas.microsoft.com/office/drawing/2014/main" id="{9A1E15FA-3B22-4730-B9C7-E8ECD4E5E31D}"/>
              </a:ext>
            </a:extLst>
          </p:cNvPr>
          <p:cNvSpPr txBox="1"/>
          <p:nvPr/>
        </p:nvSpPr>
        <p:spPr>
          <a:xfrm>
            <a:off x="13638017" y="2113465"/>
            <a:ext cx="4114632" cy="1938992"/>
          </a:xfrm>
          <a:prstGeom prst="rect">
            <a:avLst/>
          </a:prstGeom>
          <a:noFill/>
        </p:spPr>
        <p:txBody>
          <a:bodyPr wrap="square" rtlCol="0">
            <a:spAutoFit/>
          </a:bodyPr>
          <a:lstStyle/>
          <a:p>
            <a:pPr marL="342900" indent="-342900">
              <a:buFont typeface="Arial" panose="020B0604020202020204" pitchFamily="34" charset="0"/>
              <a:buChar char="•"/>
            </a:pPr>
            <a:r>
              <a:rPr lang="fr-FR" sz="2000" dirty="0"/>
              <a:t>Convertisseur Analogique/Numérique (CAN)</a:t>
            </a:r>
          </a:p>
          <a:p>
            <a:pPr marL="342900" indent="-342900">
              <a:buFont typeface="Arial" panose="020B0604020202020204" pitchFamily="34" charset="0"/>
              <a:buChar char="•"/>
            </a:pPr>
            <a:r>
              <a:rPr lang="fr-FR" sz="2000" dirty="0"/>
              <a:t>Programme unitaire</a:t>
            </a:r>
          </a:p>
          <a:p>
            <a:pPr marL="342900" indent="-342900">
              <a:buFont typeface="Arial" panose="020B0604020202020204" pitchFamily="34" charset="0"/>
              <a:buChar char="•"/>
            </a:pPr>
            <a:r>
              <a:rPr lang="fr-FR" sz="2000" dirty="0"/>
              <a:t>Résultat vérifié avec le capteur d’un téléphone</a:t>
            </a:r>
          </a:p>
          <a:p>
            <a:pPr marL="342900" indent="-342900">
              <a:buFont typeface="Arial" panose="020B0604020202020204" pitchFamily="34" charset="0"/>
              <a:buChar char="•"/>
            </a:pPr>
            <a:r>
              <a:rPr lang="fr-FR" sz="2000" dirty="0"/>
              <a:t>Max lux : 6000 lux</a:t>
            </a:r>
          </a:p>
        </p:txBody>
      </p:sp>
      <p:sp>
        <p:nvSpPr>
          <p:cNvPr id="46" name="Freeform 7">
            <a:extLst>
              <a:ext uri="{FF2B5EF4-FFF2-40B4-BE49-F238E27FC236}">
                <a16:creationId xmlns:a16="http://schemas.microsoft.com/office/drawing/2014/main" id="{E61D95B5-40C0-41FB-9505-4272D588DDC9}"/>
              </a:ext>
            </a:extLst>
          </p:cNvPr>
          <p:cNvSpPr/>
          <p:nvPr/>
        </p:nvSpPr>
        <p:spPr>
          <a:xfrm flipH="1">
            <a:off x="7705588" y="1776989"/>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7" name="Freeform 5">
            <a:extLst>
              <a:ext uri="{FF2B5EF4-FFF2-40B4-BE49-F238E27FC236}">
                <a16:creationId xmlns:a16="http://schemas.microsoft.com/office/drawing/2014/main" id="{DFB9B557-81AE-4F6E-A363-CD5C810C5D81}"/>
              </a:ext>
            </a:extLst>
          </p:cNvPr>
          <p:cNvSpPr/>
          <p:nvPr/>
        </p:nvSpPr>
        <p:spPr>
          <a:xfrm rot="2987356">
            <a:off x="8676570" y="1908790"/>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8" name="Freeform 7">
            <a:extLst>
              <a:ext uri="{FF2B5EF4-FFF2-40B4-BE49-F238E27FC236}">
                <a16:creationId xmlns:a16="http://schemas.microsoft.com/office/drawing/2014/main" id="{AEC72BF1-6094-4BB5-9942-25592283524C}"/>
              </a:ext>
            </a:extLst>
          </p:cNvPr>
          <p:cNvSpPr/>
          <p:nvPr/>
        </p:nvSpPr>
        <p:spPr>
          <a:xfrm rot="20266055" flipH="1">
            <a:off x="8576113" y="6856614"/>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9" name="Freeform 5">
            <a:extLst>
              <a:ext uri="{FF2B5EF4-FFF2-40B4-BE49-F238E27FC236}">
                <a16:creationId xmlns:a16="http://schemas.microsoft.com/office/drawing/2014/main" id="{B0FC4C82-E481-414B-B1CF-CDEE2690FFA9}"/>
              </a:ext>
            </a:extLst>
          </p:cNvPr>
          <p:cNvSpPr/>
          <p:nvPr/>
        </p:nvSpPr>
        <p:spPr>
          <a:xfrm rot="20824895">
            <a:off x="6674218" y="7122071"/>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0" name="Freeform 11">
            <a:extLst>
              <a:ext uri="{FF2B5EF4-FFF2-40B4-BE49-F238E27FC236}">
                <a16:creationId xmlns:a16="http://schemas.microsoft.com/office/drawing/2014/main" id="{3D1D7623-7C5A-4AA5-88C0-7916B2B79142}"/>
              </a:ext>
            </a:extLst>
          </p:cNvPr>
          <p:cNvSpPr/>
          <p:nvPr/>
        </p:nvSpPr>
        <p:spPr>
          <a:xfrm>
            <a:off x="570596" y="6314117"/>
            <a:ext cx="5790089" cy="3191707"/>
          </a:xfrm>
          <a:custGeom>
            <a:avLst/>
            <a:gdLst/>
            <a:ahLst/>
            <a:cxnLst/>
            <a:rect l="l" t="t" r="r" b="b"/>
            <a:pathLst>
              <a:path w="1513180" h="792746">
                <a:moveTo>
                  <a:pt x="68723" y="0"/>
                </a:moveTo>
                <a:lnTo>
                  <a:pt x="1444457" y="0"/>
                </a:lnTo>
                <a:cubicBezTo>
                  <a:pt x="1462684" y="0"/>
                  <a:pt x="1480164" y="7240"/>
                  <a:pt x="1493052" y="20128"/>
                </a:cubicBezTo>
                <a:cubicBezTo>
                  <a:pt x="1505940" y="33017"/>
                  <a:pt x="1513180" y="50496"/>
                  <a:pt x="1513180" y="68723"/>
                </a:cubicBezTo>
                <a:lnTo>
                  <a:pt x="1513180" y="724023"/>
                </a:lnTo>
                <a:cubicBezTo>
                  <a:pt x="1513180" y="742249"/>
                  <a:pt x="1505940" y="759729"/>
                  <a:pt x="1493052" y="772617"/>
                </a:cubicBezTo>
                <a:cubicBezTo>
                  <a:pt x="1480164" y="785505"/>
                  <a:pt x="1462684" y="792746"/>
                  <a:pt x="1444457" y="792746"/>
                </a:cubicBezTo>
                <a:lnTo>
                  <a:pt x="68723" y="792746"/>
                </a:lnTo>
                <a:cubicBezTo>
                  <a:pt x="30768" y="792746"/>
                  <a:pt x="0" y="761978"/>
                  <a:pt x="0" y="724023"/>
                </a:cubicBezTo>
                <a:lnTo>
                  <a:pt x="0" y="68723"/>
                </a:lnTo>
                <a:cubicBezTo>
                  <a:pt x="0" y="50496"/>
                  <a:pt x="7240" y="33017"/>
                  <a:pt x="20128" y="20128"/>
                </a:cubicBezTo>
                <a:cubicBezTo>
                  <a:pt x="33017" y="7240"/>
                  <a:pt x="50496" y="0"/>
                  <a:pt x="68723" y="0"/>
                </a:cubicBezTo>
                <a:close/>
              </a:path>
            </a:pathLst>
          </a:custGeom>
          <a:solidFill>
            <a:srgbClr val="E2CD9E"/>
          </a:solidFill>
        </p:spPr>
        <p:txBody>
          <a:bodyPr/>
          <a:lstStyle/>
          <a:p>
            <a:endParaRPr lang="fr-FR" dirty="0"/>
          </a:p>
        </p:txBody>
      </p:sp>
      <p:sp>
        <p:nvSpPr>
          <p:cNvPr id="51" name="TextBox 50">
            <a:extLst>
              <a:ext uri="{FF2B5EF4-FFF2-40B4-BE49-F238E27FC236}">
                <a16:creationId xmlns:a16="http://schemas.microsoft.com/office/drawing/2014/main" id="{260181A0-15A6-4F3B-AEE5-BA91CE137EEF}"/>
              </a:ext>
            </a:extLst>
          </p:cNvPr>
          <p:cNvSpPr txBox="1"/>
          <p:nvPr/>
        </p:nvSpPr>
        <p:spPr>
          <a:xfrm>
            <a:off x="651907" y="6338945"/>
            <a:ext cx="2043001" cy="461665"/>
          </a:xfrm>
          <a:prstGeom prst="rect">
            <a:avLst/>
          </a:prstGeom>
          <a:noFill/>
        </p:spPr>
        <p:txBody>
          <a:bodyPr wrap="square" rtlCol="0">
            <a:spAutoFit/>
          </a:bodyPr>
          <a:lstStyle/>
          <a:p>
            <a:r>
              <a:rPr lang="fr-FR" sz="2400" b="1" dirty="0"/>
              <a:t>Batterie </a:t>
            </a:r>
            <a:r>
              <a:rPr lang="fr-FR" sz="2400" b="1" dirty="0" err="1"/>
              <a:t>LiPo</a:t>
            </a:r>
            <a:endParaRPr lang="fr-FR" sz="2400" b="1" dirty="0"/>
          </a:p>
        </p:txBody>
      </p:sp>
      <p:sp>
        <p:nvSpPr>
          <p:cNvPr id="52" name="TextBox 51">
            <a:extLst>
              <a:ext uri="{FF2B5EF4-FFF2-40B4-BE49-F238E27FC236}">
                <a16:creationId xmlns:a16="http://schemas.microsoft.com/office/drawing/2014/main" id="{2FF17AF0-5B75-47B9-B7BF-B75DAE26627F}"/>
              </a:ext>
            </a:extLst>
          </p:cNvPr>
          <p:cNvSpPr txBox="1"/>
          <p:nvPr/>
        </p:nvSpPr>
        <p:spPr>
          <a:xfrm>
            <a:off x="2685858" y="6492966"/>
            <a:ext cx="3648534" cy="3600986"/>
          </a:xfrm>
          <a:prstGeom prst="rect">
            <a:avLst/>
          </a:prstGeom>
          <a:noFill/>
        </p:spPr>
        <p:txBody>
          <a:bodyPr wrap="square" rtlCol="0">
            <a:spAutoFit/>
          </a:bodyPr>
          <a:lstStyle/>
          <a:p>
            <a:pPr marL="342900" indent="-342900">
              <a:buFont typeface="Arial" panose="020B0604020202020204" pitchFamily="34" charset="0"/>
              <a:buChar char="•"/>
            </a:pPr>
            <a:r>
              <a:rPr lang="fr-FR" sz="2000" dirty="0"/>
              <a:t>Réalisation d’un pont diviseur</a:t>
            </a:r>
          </a:p>
          <a:p>
            <a:pPr marL="342900" indent="-342900">
              <a:buFont typeface="Arial" panose="020B0604020202020204" pitchFamily="34" charset="0"/>
              <a:buChar char="•"/>
            </a:pPr>
            <a:r>
              <a:rPr lang="fr-FR" sz="2000" dirty="0"/>
              <a:t>R1 = 100k </a:t>
            </a:r>
            <a:r>
              <a:rPr lang="el-GR" sz="2000" dirty="0"/>
              <a:t>Ω</a:t>
            </a:r>
            <a:br>
              <a:rPr lang="fr-FR" sz="2000" dirty="0"/>
            </a:br>
            <a:r>
              <a:rPr lang="fr-FR" sz="2000" dirty="0"/>
              <a:t>R2 = 330K </a:t>
            </a:r>
            <a:r>
              <a:rPr lang="el-GR" sz="2000" dirty="0"/>
              <a:t>Ω</a:t>
            </a:r>
            <a:endParaRPr lang="fr-FR" sz="2000" dirty="0"/>
          </a:p>
          <a:p>
            <a:pPr marL="342900" indent="-342900">
              <a:buFont typeface="Arial" panose="020B0604020202020204" pitchFamily="34" charset="0"/>
              <a:buChar char="•"/>
            </a:pPr>
            <a:r>
              <a:rPr lang="fr-FR" sz="2000" dirty="0"/>
              <a:t>Valeur en sortie du pont diviseur doit être inférieur à 3,3V</a:t>
            </a:r>
          </a:p>
          <a:p>
            <a:pPr marL="342900" indent="-342900">
              <a:buFont typeface="Arial" panose="020B0604020202020204" pitchFamily="34" charset="0"/>
              <a:buChar char="•"/>
            </a:pPr>
            <a:r>
              <a:rPr lang="fr-FR" sz="2000" dirty="0"/>
              <a:t>Envoie des donnée pas suffisamment précise (un seul chiffre significatif)</a:t>
            </a:r>
          </a:p>
          <a:p>
            <a:pPr marL="342900" indent="-342900">
              <a:buFont typeface="Arial" panose="020B0604020202020204" pitchFamily="34" charset="0"/>
              <a:buChar char="•"/>
            </a:pPr>
            <a:endParaRPr lang="fr-FR" sz="2400" b="1" dirty="0"/>
          </a:p>
          <a:p>
            <a:pPr marL="342900" indent="-342900">
              <a:buFont typeface="Arial" panose="020B0604020202020204" pitchFamily="34" charset="0"/>
              <a:buChar char="•"/>
            </a:pPr>
            <a:endParaRPr lang="fr-FR" sz="2400" b="1" dirty="0"/>
          </a:p>
        </p:txBody>
      </p:sp>
      <p:grpSp>
        <p:nvGrpSpPr>
          <p:cNvPr id="53" name="Group 52">
            <a:extLst>
              <a:ext uri="{FF2B5EF4-FFF2-40B4-BE49-F238E27FC236}">
                <a16:creationId xmlns:a16="http://schemas.microsoft.com/office/drawing/2014/main" id="{B8F0606D-B9AE-4E35-9A9D-428B090D4511}"/>
              </a:ext>
            </a:extLst>
          </p:cNvPr>
          <p:cNvGrpSpPr/>
          <p:nvPr/>
        </p:nvGrpSpPr>
        <p:grpSpPr>
          <a:xfrm>
            <a:off x="11463997" y="6558928"/>
            <a:ext cx="6045063" cy="2700906"/>
            <a:chOff x="685532" y="2150651"/>
            <a:chExt cx="5998794" cy="2669302"/>
          </a:xfrm>
        </p:grpSpPr>
        <p:sp>
          <p:nvSpPr>
            <p:cNvPr id="54" name="Freeform 11">
              <a:extLst>
                <a:ext uri="{FF2B5EF4-FFF2-40B4-BE49-F238E27FC236}">
                  <a16:creationId xmlns:a16="http://schemas.microsoft.com/office/drawing/2014/main" id="{7A0166EB-35C0-4D94-8A6F-B8C546981398}"/>
                </a:ext>
              </a:extLst>
            </p:cNvPr>
            <p:cNvSpPr/>
            <p:nvPr/>
          </p:nvSpPr>
          <p:spPr>
            <a:xfrm>
              <a:off x="685532" y="2150651"/>
              <a:ext cx="5998794" cy="2669302"/>
            </a:xfrm>
            <a:custGeom>
              <a:avLst/>
              <a:gdLst/>
              <a:ahLst/>
              <a:cxnLst/>
              <a:rect l="l" t="t" r="r" b="b"/>
              <a:pathLst>
                <a:path w="1513180" h="792746">
                  <a:moveTo>
                    <a:pt x="68723" y="0"/>
                  </a:moveTo>
                  <a:lnTo>
                    <a:pt x="1444457" y="0"/>
                  </a:lnTo>
                  <a:cubicBezTo>
                    <a:pt x="1462684" y="0"/>
                    <a:pt x="1480164" y="7240"/>
                    <a:pt x="1493052" y="20128"/>
                  </a:cubicBezTo>
                  <a:cubicBezTo>
                    <a:pt x="1505940" y="33017"/>
                    <a:pt x="1513180" y="50496"/>
                    <a:pt x="1513180" y="68723"/>
                  </a:cubicBezTo>
                  <a:lnTo>
                    <a:pt x="1513180" y="724023"/>
                  </a:lnTo>
                  <a:cubicBezTo>
                    <a:pt x="1513180" y="742249"/>
                    <a:pt x="1505940" y="759729"/>
                    <a:pt x="1493052" y="772617"/>
                  </a:cubicBezTo>
                  <a:cubicBezTo>
                    <a:pt x="1480164" y="785505"/>
                    <a:pt x="1462684" y="792746"/>
                    <a:pt x="1444457" y="792746"/>
                  </a:cubicBezTo>
                  <a:lnTo>
                    <a:pt x="68723" y="792746"/>
                  </a:lnTo>
                  <a:cubicBezTo>
                    <a:pt x="30768" y="792746"/>
                    <a:pt x="0" y="761978"/>
                    <a:pt x="0" y="724023"/>
                  </a:cubicBezTo>
                  <a:lnTo>
                    <a:pt x="0" y="68723"/>
                  </a:lnTo>
                  <a:cubicBezTo>
                    <a:pt x="0" y="50496"/>
                    <a:pt x="7240" y="33017"/>
                    <a:pt x="20128" y="20128"/>
                  </a:cubicBezTo>
                  <a:cubicBezTo>
                    <a:pt x="33017" y="7240"/>
                    <a:pt x="50496" y="0"/>
                    <a:pt x="68723" y="0"/>
                  </a:cubicBezTo>
                  <a:close/>
                </a:path>
              </a:pathLst>
            </a:custGeom>
            <a:solidFill>
              <a:srgbClr val="E2CD9E"/>
            </a:solidFill>
          </p:spPr>
          <p:txBody>
            <a:bodyPr/>
            <a:lstStyle/>
            <a:p>
              <a:endParaRPr lang="fr-FR" dirty="0"/>
            </a:p>
          </p:txBody>
        </p:sp>
        <p:sp>
          <p:nvSpPr>
            <p:cNvPr id="55" name="TextBox 54">
              <a:extLst>
                <a:ext uri="{FF2B5EF4-FFF2-40B4-BE49-F238E27FC236}">
                  <a16:creationId xmlns:a16="http://schemas.microsoft.com/office/drawing/2014/main" id="{37CEFABD-3AB0-4046-A249-80772B4CAF4E}"/>
                </a:ext>
              </a:extLst>
            </p:cNvPr>
            <p:cNvSpPr txBox="1"/>
            <p:nvPr/>
          </p:nvSpPr>
          <p:spPr>
            <a:xfrm>
              <a:off x="923507" y="2286933"/>
              <a:ext cx="2656130" cy="538701"/>
            </a:xfrm>
            <a:prstGeom prst="rect">
              <a:avLst/>
            </a:prstGeom>
            <a:noFill/>
          </p:spPr>
          <p:txBody>
            <a:bodyPr wrap="square" rtlCol="0">
              <a:spAutoFit/>
            </a:bodyPr>
            <a:lstStyle/>
            <a:p>
              <a:r>
                <a:rPr lang="fr-FR" sz="2400" b="1" dirty="0"/>
                <a:t>Capteur de poids</a:t>
              </a:r>
            </a:p>
          </p:txBody>
        </p:sp>
      </p:grpSp>
      <p:sp>
        <p:nvSpPr>
          <p:cNvPr id="56" name="TextBox 55">
            <a:extLst>
              <a:ext uri="{FF2B5EF4-FFF2-40B4-BE49-F238E27FC236}">
                <a16:creationId xmlns:a16="http://schemas.microsoft.com/office/drawing/2014/main" id="{61005AC7-8EAD-4EE5-88B6-40AF0FD311AD}"/>
              </a:ext>
            </a:extLst>
          </p:cNvPr>
          <p:cNvSpPr txBox="1"/>
          <p:nvPr/>
        </p:nvSpPr>
        <p:spPr>
          <a:xfrm>
            <a:off x="13899234" y="7067638"/>
            <a:ext cx="3642829" cy="2308324"/>
          </a:xfrm>
          <a:prstGeom prst="rect">
            <a:avLst/>
          </a:prstGeom>
          <a:noFill/>
        </p:spPr>
        <p:txBody>
          <a:bodyPr wrap="square" rtlCol="0">
            <a:spAutoFit/>
          </a:bodyPr>
          <a:lstStyle/>
          <a:p>
            <a:pPr marL="342900" indent="-342900">
              <a:buFont typeface="Arial" panose="020B0604020202020204" pitchFamily="34" charset="0"/>
              <a:buChar char="•"/>
            </a:pPr>
            <a:r>
              <a:rPr lang="fr-FR" sz="2000" dirty="0"/>
              <a:t>Calibration fait en salle de TP</a:t>
            </a:r>
          </a:p>
          <a:p>
            <a:pPr marL="342900" indent="-342900">
              <a:buFont typeface="Arial" panose="020B0604020202020204" pitchFamily="34" charset="0"/>
              <a:buChar char="•"/>
            </a:pPr>
            <a:r>
              <a:rPr lang="fr-FR" sz="2000" dirty="0"/>
              <a:t>Protocole propriétaire </a:t>
            </a:r>
          </a:p>
          <a:p>
            <a:pPr marL="342900" indent="-342900">
              <a:buFont typeface="Arial" panose="020B0604020202020204" pitchFamily="34" charset="0"/>
              <a:buChar char="•"/>
            </a:pPr>
            <a:r>
              <a:rPr lang="fr-FR" sz="2000" dirty="0"/>
              <a:t>Résultat vérifié avec une balance</a:t>
            </a:r>
          </a:p>
          <a:p>
            <a:pPr marL="342900" indent="-342900">
              <a:buFont typeface="Arial" panose="020B0604020202020204" pitchFamily="34" charset="0"/>
              <a:buChar char="•"/>
            </a:pPr>
            <a:r>
              <a:rPr lang="fr-FR" sz="2000" dirty="0"/>
              <a:t>Changement à la dernière minute de la balance</a:t>
            </a:r>
          </a:p>
          <a:p>
            <a:pPr marL="342900" indent="-342900">
              <a:buFont typeface="Arial" panose="020B0604020202020204" pitchFamily="34" charset="0"/>
              <a:buChar char="•"/>
            </a:pPr>
            <a:endParaRPr lang="fr-FR" sz="2400" b="1" dirty="0"/>
          </a:p>
        </p:txBody>
      </p:sp>
      <p:sp>
        <p:nvSpPr>
          <p:cNvPr id="59" name="Freeform 3">
            <a:extLst>
              <a:ext uri="{FF2B5EF4-FFF2-40B4-BE49-F238E27FC236}">
                <a16:creationId xmlns:a16="http://schemas.microsoft.com/office/drawing/2014/main" id="{A4F68815-F743-4802-914F-E610C8808F42}"/>
              </a:ext>
            </a:extLst>
          </p:cNvPr>
          <p:cNvSpPr/>
          <p:nvPr/>
        </p:nvSpPr>
        <p:spPr>
          <a:xfrm>
            <a:off x="17696539" y="236882"/>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0" name="Freeform 3">
            <a:extLst>
              <a:ext uri="{FF2B5EF4-FFF2-40B4-BE49-F238E27FC236}">
                <a16:creationId xmlns:a16="http://schemas.microsoft.com/office/drawing/2014/main" id="{B57A77EF-1A7C-4880-967C-79E30A9BB63D}"/>
              </a:ext>
            </a:extLst>
          </p:cNvPr>
          <p:cNvSpPr/>
          <p:nvPr/>
        </p:nvSpPr>
        <p:spPr>
          <a:xfrm>
            <a:off x="9555590" y="9552543"/>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4" name="Picture 19">
            <a:extLst>
              <a:ext uri="{FF2B5EF4-FFF2-40B4-BE49-F238E27FC236}">
                <a16:creationId xmlns:a16="http://schemas.microsoft.com/office/drawing/2014/main" id="{B75BB6D1-DE52-FE68-A0CA-FC691A0F4DE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1931" y="6987149"/>
            <a:ext cx="1955742" cy="1955742"/>
          </a:xfrm>
          <a:prstGeom prst="rect">
            <a:avLst/>
          </a:prstGeom>
        </p:spPr>
      </p:pic>
      <p:pic>
        <p:nvPicPr>
          <p:cNvPr id="5" name="Picture 21">
            <a:extLst>
              <a:ext uri="{FF2B5EF4-FFF2-40B4-BE49-F238E27FC236}">
                <a16:creationId xmlns:a16="http://schemas.microsoft.com/office/drawing/2014/main" id="{7603EBE9-A7CE-D4F4-B006-BEE012FF57C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11937" y="2291364"/>
            <a:ext cx="1897584" cy="1897584"/>
          </a:xfrm>
          <a:prstGeom prst="rect">
            <a:avLst/>
          </a:prstGeom>
        </p:spPr>
      </p:pic>
      <p:pic>
        <p:nvPicPr>
          <p:cNvPr id="7" name="Picture 10">
            <a:extLst>
              <a:ext uri="{FF2B5EF4-FFF2-40B4-BE49-F238E27FC236}">
                <a16:creationId xmlns:a16="http://schemas.microsoft.com/office/drawing/2014/main" id="{3BCE3662-837A-61B3-731F-D7CC81BFBD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463997" y="7205628"/>
            <a:ext cx="2435237" cy="1720624"/>
          </a:xfrm>
          <a:prstGeom prst="rect">
            <a:avLst/>
          </a:prstGeom>
        </p:spPr>
      </p:pic>
      <p:sp>
        <p:nvSpPr>
          <p:cNvPr id="8" name="Freeform 9">
            <a:extLst>
              <a:ext uri="{FF2B5EF4-FFF2-40B4-BE49-F238E27FC236}">
                <a16:creationId xmlns:a16="http://schemas.microsoft.com/office/drawing/2014/main" id="{C8C9D359-1B62-6F87-B75C-1638C0C6841F}"/>
              </a:ext>
            </a:extLst>
          </p:cNvPr>
          <p:cNvSpPr/>
          <p:nvPr/>
        </p:nvSpPr>
        <p:spPr>
          <a:xfrm rot="227420">
            <a:off x="4232055" y="137742"/>
            <a:ext cx="10102897" cy="1710072"/>
          </a:xfrm>
          <a:custGeom>
            <a:avLst/>
            <a:gdLst/>
            <a:ahLst/>
            <a:cxnLst/>
            <a:rect l="l" t="t" r="r" b="b"/>
            <a:pathLst>
              <a:path w="3471026" h="1168429">
                <a:moveTo>
                  <a:pt x="0" y="0"/>
                </a:moveTo>
                <a:lnTo>
                  <a:pt x="3471026" y="0"/>
                </a:lnTo>
                <a:lnTo>
                  <a:pt x="3471026" y="1168428"/>
                </a:lnTo>
                <a:lnTo>
                  <a:pt x="0" y="116842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8" name="TextBox 28">
            <a:extLst>
              <a:ext uri="{FF2B5EF4-FFF2-40B4-BE49-F238E27FC236}">
                <a16:creationId xmlns:a16="http://schemas.microsoft.com/office/drawing/2014/main" id="{EC3085A6-3FC6-273B-652F-7299F46DF326}"/>
              </a:ext>
            </a:extLst>
          </p:cNvPr>
          <p:cNvSpPr txBox="1"/>
          <p:nvPr/>
        </p:nvSpPr>
        <p:spPr>
          <a:xfrm>
            <a:off x="4896405" y="315957"/>
            <a:ext cx="9165370" cy="1333698"/>
          </a:xfrm>
          <a:prstGeom prst="rect">
            <a:avLst/>
          </a:prstGeom>
        </p:spPr>
        <p:txBody>
          <a:bodyPr wrap="square" lIns="0" tIns="0" rIns="0" bIns="0" rtlCol="0" anchor="t">
            <a:spAutoFit/>
          </a:bodyPr>
          <a:lstStyle/>
          <a:p>
            <a:pPr marL="0" lvl="0" indent="0" algn="ctr">
              <a:lnSpc>
                <a:spcPts val="5191"/>
              </a:lnSpc>
            </a:pPr>
            <a:r>
              <a:rPr lang="fr-FR" sz="4399" b="1" spc="-87" dirty="0">
                <a:solidFill>
                  <a:srgbClr val="1A150F"/>
                </a:solidFill>
                <a:latin typeface="Agrandir Grand"/>
              </a:rPr>
              <a:t>Méthodologie</a:t>
            </a:r>
            <a:r>
              <a:rPr lang="fr-FR" sz="4400" b="1" dirty="0"/>
              <a:t> </a:t>
            </a:r>
            <a:r>
              <a:rPr lang="fr-FR" sz="4399" b="1" spc="-87" dirty="0">
                <a:solidFill>
                  <a:srgbClr val="1A150F"/>
                </a:solidFill>
                <a:latin typeface="Agrandir Grand"/>
              </a:rPr>
              <a:t>des</a:t>
            </a:r>
            <a:r>
              <a:rPr lang="fr-FR" sz="4400" b="1" dirty="0"/>
              <a:t> </a:t>
            </a:r>
            <a:r>
              <a:rPr lang="fr-FR" sz="4399" b="1" spc="-87" dirty="0">
                <a:solidFill>
                  <a:srgbClr val="1A150F"/>
                </a:solidFill>
                <a:latin typeface="Agrandir Grand"/>
              </a:rPr>
              <a:t>tests</a:t>
            </a:r>
          </a:p>
          <a:p>
            <a:pPr marL="0" lvl="0" indent="0" algn="ctr">
              <a:lnSpc>
                <a:spcPts val="5191"/>
              </a:lnSpc>
            </a:pPr>
            <a:r>
              <a:rPr lang="fr-FR" sz="4399" b="1" spc="-87" dirty="0">
                <a:solidFill>
                  <a:srgbClr val="1A150F"/>
                </a:solidFill>
                <a:latin typeface="Agrandir Grand"/>
              </a:rPr>
              <a:t>et difficultés rencontrées</a:t>
            </a:r>
            <a:endParaRPr lang="en-US" sz="4399" b="1" spc="-87" dirty="0">
              <a:solidFill>
                <a:srgbClr val="1A150F"/>
              </a:solidFill>
              <a:latin typeface="Agrandir Grand"/>
              <a:sym typeface="Agrandir Grand"/>
            </a:endParaRPr>
          </a:p>
        </p:txBody>
      </p:sp>
    </p:spTree>
    <p:extLst>
      <p:ext uri="{BB962C8B-B14F-4D97-AF65-F5344CB8AC3E}">
        <p14:creationId xmlns:p14="http://schemas.microsoft.com/office/powerpoint/2010/main" val="1408811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EA85-286E-C699-6884-7643FBA5C409}"/>
            </a:ext>
          </a:extLst>
        </p:cNvPr>
        <p:cNvGrpSpPr/>
        <p:nvPr/>
      </p:nvGrpSpPr>
      <p:grpSpPr>
        <a:xfrm>
          <a:off x="0" y="0"/>
          <a:ext cx="0" cy="0"/>
          <a:chOff x="0" y="0"/>
          <a:chExt cx="0" cy="0"/>
        </a:xfrm>
      </p:grpSpPr>
      <p:sp>
        <p:nvSpPr>
          <p:cNvPr id="49" name="Freeform 2">
            <a:extLst>
              <a:ext uri="{FF2B5EF4-FFF2-40B4-BE49-F238E27FC236}">
                <a16:creationId xmlns:a16="http://schemas.microsoft.com/office/drawing/2014/main" id="{1B82249E-F804-9AFB-7A66-2B7D98DB692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876" b="-2876"/>
            </a:stretch>
          </a:blipFill>
        </p:spPr>
        <p:txBody>
          <a:bodyPr/>
          <a:lstStyle/>
          <a:p>
            <a:endParaRPr lang="fr-FR" dirty="0"/>
          </a:p>
        </p:txBody>
      </p:sp>
      <p:sp>
        <p:nvSpPr>
          <p:cNvPr id="29" name="TextBox 29">
            <a:extLst>
              <a:ext uri="{FF2B5EF4-FFF2-40B4-BE49-F238E27FC236}">
                <a16:creationId xmlns:a16="http://schemas.microsoft.com/office/drawing/2014/main" id="{DE9C23E9-B340-0C07-E111-D58B77AE8D1F}"/>
              </a:ext>
            </a:extLst>
          </p:cNvPr>
          <p:cNvSpPr txBox="1"/>
          <p:nvPr/>
        </p:nvSpPr>
        <p:spPr>
          <a:xfrm>
            <a:off x="15836321" y="9708411"/>
            <a:ext cx="2130655" cy="271675"/>
          </a:xfrm>
          <a:prstGeom prst="rect">
            <a:avLst/>
          </a:prstGeom>
        </p:spPr>
        <p:txBody>
          <a:bodyPr lIns="0" tIns="0" rIns="0" bIns="0" rtlCol="0" anchor="t">
            <a:spAutoFit/>
          </a:bodyPr>
          <a:lstStyle/>
          <a:p>
            <a:pPr algn="r">
              <a:lnSpc>
                <a:spcPts val="2357"/>
              </a:lnSpc>
            </a:pPr>
            <a:r>
              <a:rPr lang="en-US" sz="1309" b="1" spc="12" dirty="0">
                <a:solidFill>
                  <a:srgbClr val="1A150F"/>
                </a:solidFill>
                <a:latin typeface="Gotham Bold"/>
                <a:ea typeface="Gotham Bold"/>
                <a:cs typeface="Gotham Bold"/>
                <a:sym typeface="Gotham Bold"/>
              </a:rPr>
              <a:t>6</a:t>
            </a:r>
          </a:p>
        </p:txBody>
      </p:sp>
      <p:sp>
        <p:nvSpPr>
          <p:cNvPr id="31" name="Freeform 7">
            <a:extLst>
              <a:ext uri="{FF2B5EF4-FFF2-40B4-BE49-F238E27FC236}">
                <a16:creationId xmlns:a16="http://schemas.microsoft.com/office/drawing/2014/main" id="{3D91F0FE-A040-92BC-55E0-9A40A976DCEA}"/>
              </a:ext>
            </a:extLst>
          </p:cNvPr>
          <p:cNvSpPr/>
          <p:nvPr/>
        </p:nvSpPr>
        <p:spPr>
          <a:xfrm flipH="1">
            <a:off x="1561072" y="279618"/>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Freeform 5">
            <a:extLst>
              <a:ext uri="{FF2B5EF4-FFF2-40B4-BE49-F238E27FC236}">
                <a16:creationId xmlns:a16="http://schemas.microsoft.com/office/drawing/2014/main" id="{6A3B2451-CFEF-29B7-5CE0-BBA86DD5DB85}"/>
              </a:ext>
            </a:extLst>
          </p:cNvPr>
          <p:cNvSpPr/>
          <p:nvPr/>
        </p:nvSpPr>
        <p:spPr>
          <a:xfrm>
            <a:off x="617822" y="594396"/>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3" name="Freeform 5">
            <a:extLst>
              <a:ext uri="{FF2B5EF4-FFF2-40B4-BE49-F238E27FC236}">
                <a16:creationId xmlns:a16="http://schemas.microsoft.com/office/drawing/2014/main" id="{E4D1AB1F-3A02-A546-6340-B365ACDC1D5C}"/>
              </a:ext>
            </a:extLst>
          </p:cNvPr>
          <p:cNvSpPr/>
          <p:nvPr/>
        </p:nvSpPr>
        <p:spPr>
          <a:xfrm>
            <a:off x="16465800" y="8258788"/>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Freeform 7">
            <a:extLst>
              <a:ext uri="{FF2B5EF4-FFF2-40B4-BE49-F238E27FC236}">
                <a16:creationId xmlns:a16="http://schemas.microsoft.com/office/drawing/2014/main" id="{3C0430FF-7C0D-7B15-68FC-C40C4ABC71FC}"/>
              </a:ext>
            </a:extLst>
          </p:cNvPr>
          <p:cNvSpPr/>
          <p:nvPr/>
        </p:nvSpPr>
        <p:spPr>
          <a:xfrm flipH="1">
            <a:off x="17260528" y="7913774"/>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dirty="0"/>
          </a:p>
        </p:txBody>
      </p:sp>
      <p:sp>
        <p:nvSpPr>
          <p:cNvPr id="6" name="Freeform 3">
            <a:extLst>
              <a:ext uri="{FF2B5EF4-FFF2-40B4-BE49-F238E27FC236}">
                <a16:creationId xmlns:a16="http://schemas.microsoft.com/office/drawing/2014/main" id="{71738856-2FBB-7C73-EB02-D9DD114E5E51}"/>
              </a:ext>
            </a:extLst>
          </p:cNvPr>
          <p:cNvSpPr/>
          <p:nvPr/>
        </p:nvSpPr>
        <p:spPr>
          <a:xfrm>
            <a:off x="-499066" y="9179380"/>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0" name="TextBox 10">
            <a:extLst>
              <a:ext uri="{FF2B5EF4-FFF2-40B4-BE49-F238E27FC236}">
                <a16:creationId xmlns:a16="http://schemas.microsoft.com/office/drawing/2014/main" id="{7CE4392B-7004-D896-E0AC-37A51BEA0426}"/>
              </a:ext>
            </a:extLst>
          </p:cNvPr>
          <p:cNvSpPr txBox="1"/>
          <p:nvPr/>
        </p:nvSpPr>
        <p:spPr>
          <a:xfrm>
            <a:off x="15258698" y="6077388"/>
            <a:ext cx="1222200" cy="1080431"/>
          </a:xfrm>
          <a:prstGeom prst="rect">
            <a:avLst/>
          </a:prstGeom>
        </p:spPr>
        <p:txBody>
          <a:bodyPr lIns="50800" tIns="50800" rIns="50800" bIns="50800" rtlCol="0" anchor="ctr"/>
          <a:lstStyle/>
          <a:p>
            <a:pPr algn="ctr">
              <a:lnSpc>
                <a:spcPts val="3840"/>
              </a:lnSpc>
            </a:pPr>
            <a:endParaRPr lang="en-US" sz="3200" dirty="0">
              <a:solidFill>
                <a:srgbClr val="000000"/>
              </a:solidFill>
              <a:latin typeface="Arimo"/>
              <a:ea typeface="Arimo"/>
              <a:cs typeface="Arimo"/>
              <a:sym typeface="Arimo"/>
            </a:endParaRPr>
          </a:p>
        </p:txBody>
      </p:sp>
      <p:sp>
        <p:nvSpPr>
          <p:cNvPr id="2" name="Freeform 9">
            <a:extLst>
              <a:ext uri="{FF2B5EF4-FFF2-40B4-BE49-F238E27FC236}">
                <a16:creationId xmlns:a16="http://schemas.microsoft.com/office/drawing/2014/main" id="{F6451669-385D-137E-4230-41F5CA4AFB63}"/>
              </a:ext>
            </a:extLst>
          </p:cNvPr>
          <p:cNvSpPr/>
          <p:nvPr/>
        </p:nvSpPr>
        <p:spPr>
          <a:xfrm rot="227420">
            <a:off x="3319710" y="506199"/>
            <a:ext cx="11620876" cy="1259716"/>
          </a:xfrm>
          <a:custGeom>
            <a:avLst/>
            <a:gdLst/>
            <a:ahLst/>
            <a:cxnLst/>
            <a:rect l="l" t="t" r="r" b="b"/>
            <a:pathLst>
              <a:path w="3471026" h="1168429">
                <a:moveTo>
                  <a:pt x="0" y="0"/>
                </a:moveTo>
                <a:lnTo>
                  <a:pt x="3471026" y="0"/>
                </a:lnTo>
                <a:lnTo>
                  <a:pt x="3471026" y="1168428"/>
                </a:lnTo>
                <a:lnTo>
                  <a:pt x="0" y="11684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TextBox 28">
            <a:extLst>
              <a:ext uri="{FF2B5EF4-FFF2-40B4-BE49-F238E27FC236}">
                <a16:creationId xmlns:a16="http://schemas.microsoft.com/office/drawing/2014/main" id="{EC3085A6-3FC6-273B-652F-7299F46DF326}"/>
              </a:ext>
            </a:extLst>
          </p:cNvPr>
          <p:cNvSpPr txBox="1"/>
          <p:nvPr/>
        </p:nvSpPr>
        <p:spPr>
          <a:xfrm>
            <a:off x="4070413" y="742774"/>
            <a:ext cx="10657365" cy="666849"/>
          </a:xfrm>
          <a:prstGeom prst="rect">
            <a:avLst/>
          </a:prstGeom>
        </p:spPr>
        <p:txBody>
          <a:bodyPr wrap="square" lIns="0" tIns="0" rIns="0" bIns="0" rtlCol="0" anchor="t">
            <a:spAutoFit/>
          </a:bodyPr>
          <a:lstStyle/>
          <a:p>
            <a:pPr algn="just">
              <a:lnSpc>
                <a:spcPts val="5191"/>
              </a:lnSpc>
            </a:pPr>
            <a:r>
              <a:rPr lang="en-US" sz="4399" b="1" spc="-87" dirty="0" err="1">
                <a:solidFill>
                  <a:srgbClr val="1A150F"/>
                </a:solidFill>
                <a:latin typeface="Agrandir Grand"/>
                <a:ea typeface="Agrandir Grand"/>
                <a:cs typeface="Agrandir Grand"/>
                <a:sym typeface="Agrandir Grand"/>
              </a:rPr>
              <a:t>Consommation</a:t>
            </a:r>
            <a:r>
              <a:rPr lang="en-US" sz="4399" b="1" spc="-87" dirty="0">
                <a:solidFill>
                  <a:srgbClr val="1A150F"/>
                </a:solidFill>
                <a:latin typeface="Agrandir Grand"/>
                <a:ea typeface="Agrandir Grand"/>
                <a:cs typeface="Agrandir Grand"/>
                <a:sym typeface="Agrandir Grand"/>
              </a:rPr>
              <a:t> - </a:t>
            </a:r>
            <a:r>
              <a:rPr lang="en-US" sz="4399" b="1" spc="-87" dirty="0" err="1">
                <a:solidFill>
                  <a:srgbClr val="1A150F"/>
                </a:solidFill>
                <a:latin typeface="Agrandir Grand"/>
                <a:ea typeface="Agrandir Grand"/>
                <a:cs typeface="Agrandir Grand"/>
                <a:sym typeface="Agrandir Grand"/>
              </a:rPr>
              <a:t>Optimisation</a:t>
            </a:r>
            <a:r>
              <a:rPr lang="en-US" sz="4399" b="1" spc="-87" dirty="0">
                <a:solidFill>
                  <a:srgbClr val="1A150F"/>
                </a:solidFill>
                <a:latin typeface="Agrandir Grand"/>
                <a:ea typeface="Agrandir Grand"/>
                <a:cs typeface="Agrandir Grand"/>
                <a:sym typeface="Agrandir Grand"/>
              </a:rPr>
              <a:t> </a:t>
            </a:r>
          </a:p>
        </p:txBody>
      </p:sp>
      <p:pic>
        <p:nvPicPr>
          <p:cNvPr id="53" name="Image 52">
            <a:extLst>
              <a:ext uri="{FF2B5EF4-FFF2-40B4-BE49-F238E27FC236}">
                <a16:creationId xmlns:a16="http://schemas.microsoft.com/office/drawing/2014/main" id="{2A9A7450-4E08-4FDF-90ED-0BC0EB91064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034987" y="7235923"/>
            <a:ext cx="3326454" cy="3326454"/>
          </a:xfrm>
          <a:prstGeom prst="rect">
            <a:avLst/>
          </a:prstGeom>
        </p:spPr>
      </p:pic>
      <p:pic>
        <p:nvPicPr>
          <p:cNvPr id="2050" name="Picture 2">
            <a:extLst>
              <a:ext uri="{FF2B5EF4-FFF2-40B4-BE49-F238E27FC236}">
                <a16:creationId xmlns:a16="http://schemas.microsoft.com/office/drawing/2014/main" id="{7A83B657-6E46-6A81-F3BC-BB681A2E192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07102" y="2770845"/>
            <a:ext cx="7153555" cy="47690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53C20F6-29C1-4B0D-B93E-9290A3AFCB9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44000" y="2437472"/>
            <a:ext cx="7906248" cy="5270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267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9E35D-9815-C376-92F7-F2283F75918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5FE4D47-9ED8-C5FC-FAF4-1D5567327DF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876" b="-2876"/>
            </a:stretch>
          </a:blipFill>
        </p:spPr>
      </p:sp>
      <p:sp>
        <p:nvSpPr>
          <p:cNvPr id="29" name="TextBox 29">
            <a:extLst>
              <a:ext uri="{FF2B5EF4-FFF2-40B4-BE49-F238E27FC236}">
                <a16:creationId xmlns:a16="http://schemas.microsoft.com/office/drawing/2014/main" id="{FF20CD00-C38D-6D57-56F5-FC7781B23BED}"/>
              </a:ext>
            </a:extLst>
          </p:cNvPr>
          <p:cNvSpPr txBox="1"/>
          <p:nvPr/>
        </p:nvSpPr>
        <p:spPr>
          <a:xfrm>
            <a:off x="15836321" y="9708411"/>
            <a:ext cx="2130655" cy="271675"/>
          </a:xfrm>
          <a:prstGeom prst="rect">
            <a:avLst/>
          </a:prstGeom>
        </p:spPr>
        <p:txBody>
          <a:bodyPr lIns="0" tIns="0" rIns="0" bIns="0" rtlCol="0" anchor="t">
            <a:spAutoFit/>
          </a:bodyPr>
          <a:lstStyle/>
          <a:p>
            <a:pPr algn="r">
              <a:lnSpc>
                <a:spcPts val="2357"/>
              </a:lnSpc>
            </a:pPr>
            <a:r>
              <a:rPr lang="en-US" sz="1309" b="1" spc="12" dirty="0">
                <a:solidFill>
                  <a:srgbClr val="1A150F"/>
                </a:solidFill>
                <a:latin typeface="Gotham Bold"/>
                <a:ea typeface="Gotham Bold"/>
                <a:cs typeface="Gotham Bold"/>
                <a:sym typeface="Gotham Bold"/>
              </a:rPr>
              <a:t>7</a:t>
            </a:r>
          </a:p>
        </p:txBody>
      </p:sp>
      <p:sp>
        <p:nvSpPr>
          <p:cNvPr id="31" name="Freeform 7">
            <a:extLst>
              <a:ext uri="{FF2B5EF4-FFF2-40B4-BE49-F238E27FC236}">
                <a16:creationId xmlns:a16="http://schemas.microsoft.com/office/drawing/2014/main" id="{E5797DE4-62AA-82DA-0DDB-DC94817BCC98}"/>
              </a:ext>
            </a:extLst>
          </p:cNvPr>
          <p:cNvSpPr/>
          <p:nvPr/>
        </p:nvSpPr>
        <p:spPr>
          <a:xfrm flipH="1">
            <a:off x="1561072" y="279618"/>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Freeform 5">
            <a:extLst>
              <a:ext uri="{FF2B5EF4-FFF2-40B4-BE49-F238E27FC236}">
                <a16:creationId xmlns:a16="http://schemas.microsoft.com/office/drawing/2014/main" id="{B57BC5CA-AAFA-AA41-D954-397F0AF1CF3A}"/>
              </a:ext>
            </a:extLst>
          </p:cNvPr>
          <p:cNvSpPr/>
          <p:nvPr/>
        </p:nvSpPr>
        <p:spPr>
          <a:xfrm>
            <a:off x="617822" y="594396"/>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3" name="Freeform 5">
            <a:extLst>
              <a:ext uri="{FF2B5EF4-FFF2-40B4-BE49-F238E27FC236}">
                <a16:creationId xmlns:a16="http://schemas.microsoft.com/office/drawing/2014/main" id="{53B671C5-F45B-F613-DB16-6F63E6F9FEE6}"/>
              </a:ext>
            </a:extLst>
          </p:cNvPr>
          <p:cNvSpPr/>
          <p:nvPr/>
        </p:nvSpPr>
        <p:spPr>
          <a:xfrm>
            <a:off x="16465800" y="8258788"/>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Freeform 7">
            <a:extLst>
              <a:ext uri="{FF2B5EF4-FFF2-40B4-BE49-F238E27FC236}">
                <a16:creationId xmlns:a16="http://schemas.microsoft.com/office/drawing/2014/main" id="{390D8F97-3149-7F57-89E4-32784C4D8545}"/>
              </a:ext>
            </a:extLst>
          </p:cNvPr>
          <p:cNvSpPr/>
          <p:nvPr/>
        </p:nvSpPr>
        <p:spPr>
          <a:xfrm flipH="1">
            <a:off x="17260528" y="7913774"/>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dirty="0"/>
          </a:p>
        </p:txBody>
      </p:sp>
      <p:sp>
        <p:nvSpPr>
          <p:cNvPr id="4" name="Freeform 11">
            <a:extLst>
              <a:ext uri="{FF2B5EF4-FFF2-40B4-BE49-F238E27FC236}">
                <a16:creationId xmlns:a16="http://schemas.microsoft.com/office/drawing/2014/main" id="{F0D47A95-728D-18AF-381A-5C2713282E84}"/>
              </a:ext>
            </a:extLst>
          </p:cNvPr>
          <p:cNvSpPr/>
          <p:nvPr/>
        </p:nvSpPr>
        <p:spPr>
          <a:xfrm>
            <a:off x="1981265" y="1364280"/>
            <a:ext cx="14325470" cy="8191687"/>
          </a:xfrm>
          <a:custGeom>
            <a:avLst/>
            <a:gdLst/>
            <a:ahLst/>
            <a:cxnLst/>
            <a:rect l="l" t="t" r="r" b="b"/>
            <a:pathLst>
              <a:path w="1513180" h="792746">
                <a:moveTo>
                  <a:pt x="68723" y="0"/>
                </a:moveTo>
                <a:lnTo>
                  <a:pt x="1444457" y="0"/>
                </a:lnTo>
                <a:cubicBezTo>
                  <a:pt x="1462684" y="0"/>
                  <a:pt x="1480164" y="7240"/>
                  <a:pt x="1493052" y="20128"/>
                </a:cubicBezTo>
                <a:cubicBezTo>
                  <a:pt x="1505940" y="33017"/>
                  <a:pt x="1513180" y="50496"/>
                  <a:pt x="1513180" y="68723"/>
                </a:cubicBezTo>
                <a:lnTo>
                  <a:pt x="1513180" y="724023"/>
                </a:lnTo>
                <a:cubicBezTo>
                  <a:pt x="1513180" y="742249"/>
                  <a:pt x="1505940" y="759729"/>
                  <a:pt x="1493052" y="772617"/>
                </a:cubicBezTo>
                <a:cubicBezTo>
                  <a:pt x="1480164" y="785505"/>
                  <a:pt x="1462684" y="792746"/>
                  <a:pt x="1444457" y="792746"/>
                </a:cubicBezTo>
                <a:lnTo>
                  <a:pt x="68723" y="792746"/>
                </a:lnTo>
                <a:cubicBezTo>
                  <a:pt x="30768" y="792746"/>
                  <a:pt x="0" y="761978"/>
                  <a:pt x="0" y="724023"/>
                </a:cubicBezTo>
                <a:lnTo>
                  <a:pt x="0" y="68723"/>
                </a:lnTo>
                <a:cubicBezTo>
                  <a:pt x="0" y="50496"/>
                  <a:pt x="7240" y="33017"/>
                  <a:pt x="20128" y="20128"/>
                </a:cubicBezTo>
                <a:cubicBezTo>
                  <a:pt x="33017" y="7240"/>
                  <a:pt x="50496" y="0"/>
                  <a:pt x="68723" y="0"/>
                </a:cubicBezTo>
                <a:close/>
              </a:path>
            </a:pathLst>
          </a:custGeom>
          <a:solidFill>
            <a:srgbClr val="E2CD9E"/>
          </a:solidFill>
        </p:spPr>
        <p:txBody>
          <a:bodyPr/>
          <a:lstStyle/>
          <a:p>
            <a:endParaRPr lang="fr-FR" dirty="0"/>
          </a:p>
        </p:txBody>
      </p:sp>
      <p:sp>
        <p:nvSpPr>
          <p:cNvPr id="3" name="Freeform 3">
            <a:extLst>
              <a:ext uri="{FF2B5EF4-FFF2-40B4-BE49-F238E27FC236}">
                <a16:creationId xmlns:a16="http://schemas.microsoft.com/office/drawing/2014/main" id="{41DBF20F-ED1F-B93E-9A5D-A541ABCC3CC8}"/>
              </a:ext>
            </a:extLst>
          </p:cNvPr>
          <p:cNvSpPr/>
          <p:nvPr/>
        </p:nvSpPr>
        <p:spPr>
          <a:xfrm>
            <a:off x="7239000" y="9486294"/>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7" name="Image 6">
            <a:extLst>
              <a:ext uri="{FF2B5EF4-FFF2-40B4-BE49-F238E27FC236}">
                <a16:creationId xmlns:a16="http://schemas.microsoft.com/office/drawing/2014/main" id="{0B360DA4-F961-F6CB-DC45-7D12C9BC7F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22883" y="1741881"/>
            <a:ext cx="13462432" cy="759196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5" name="Freeform 9">
            <a:extLst>
              <a:ext uri="{FF2B5EF4-FFF2-40B4-BE49-F238E27FC236}">
                <a16:creationId xmlns:a16="http://schemas.microsoft.com/office/drawing/2014/main" id="{F1E2A51D-21DA-DDE4-CEB1-3DBC2ECCDD7E}"/>
              </a:ext>
            </a:extLst>
          </p:cNvPr>
          <p:cNvSpPr/>
          <p:nvPr/>
        </p:nvSpPr>
        <p:spPr>
          <a:xfrm rot="227420">
            <a:off x="3255623" y="276604"/>
            <a:ext cx="11650554" cy="1064622"/>
          </a:xfrm>
          <a:custGeom>
            <a:avLst/>
            <a:gdLst/>
            <a:ahLst/>
            <a:cxnLst/>
            <a:rect l="l" t="t" r="r" b="b"/>
            <a:pathLst>
              <a:path w="3471026" h="1168429">
                <a:moveTo>
                  <a:pt x="0" y="0"/>
                </a:moveTo>
                <a:lnTo>
                  <a:pt x="3471026" y="0"/>
                </a:lnTo>
                <a:lnTo>
                  <a:pt x="3471026" y="1168428"/>
                </a:lnTo>
                <a:lnTo>
                  <a:pt x="0" y="11684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8" name="TextBox 28">
            <a:extLst>
              <a:ext uri="{FF2B5EF4-FFF2-40B4-BE49-F238E27FC236}">
                <a16:creationId xmlns:a16="http://schemas.microsoft.com/office/drawing/2014/main" id="{3826E935-E426-EE12-7A57-E102E7ABE437}"/>
              </a:ext>
            </a:extLst>
          </p:cNvPr>
          <p:cNvSpPr txBox="1"/>
          <p:nvPr/>
        </p:nvSpPr>
        <p:spPr>
          <a:xfrm>
            <a:off x="4058621" y="475314"/>
            <a:ext cx="10170757" cy="666849"/>
          </a:xfrm>
          <a:prstGeom prst="rect">
            <a:avLst/>
          </a:prstGeom>
        </p:spPr>
        <p:txBody>
          <a:bodyPr wrap="square" lIns="0" tIns="0" rIns="0" bIns="0" rtlCol="0" anchor="t">
            <a:spAutoFit/>
          </a:bodyPr>
          <a:lstStyle/>
          <a:p>
            <a:pPr marL="0" lvl="0" indent="0" algn="just">
              <a:lnSpc>
                <a:spcPts val="5191"/>
              </a:lnSpc>
            </a:pPr>
            <a:r>
              <a:rPr lang="en-US" sz="4399" b="1" spc="-87" dirty="0" err="1">
                <a:solidFill>
                  <a:srgbClr val="1A150F"/>
                </a:solidFill>
                <a:latin typeface="Agrandir Grand"/>
                <a:ea typeface="Agrandir Grand"/>
                <a:cs typeface="Agrandir Grand"/>
                <a:sym typeface="Agrandir Grand"/>
              </a:rPr>
              <a:t>Consommation</a:t>
            </a:r>
            <a:r>
              <a:rPr lang="en-US" sz="4399" b="1" spc="-87" dirty="0">
                <a:solidFill>
                  <a:srgbClr val="1A150F"/>
                </a:solidFill>
                <a:latin typeface="Agrandir Grand"/>
                <a:ea typeface="Agrandir Grand"/>
                <a:cs typeface="Agrandir Grand"/>
                <a:sym typeface="Agrandir Grand"/>
              </a:rPr>
              <a:t> – </a:t>
            </a:r>
            <a:r>
              <a:rPr lang="en-US" sz="4399" b="1" spc="-87" dirty="0" err="1">
                <a:solidFill>
                  <a:srgbClr val="1A150F"/>
                </a:solidFill>
                <a:latin typeface="Agrandir Grand"/>
                <a:ea typeface="Agrandir Grand"/>
                <a:cs typeface="Agrandir Grand"/>
                <a:sym typeface="Agrandir Grand"/>
              </a:rPr>
              <a:t>Mesure</a:t>
            </a:r>
            <a:r>
              <a:rPr lang="en-US" sz="4399" b="1" spc="-87" dirty="0">
                <a:solidFill>
                  <a:srgbClr val="1A150F"/>
                </a:solidFill>
                <a:latin typeface="Agrandir Grand"/>
                <a:ea typeface="Agrandir Grand"/>
                <a:cs typeface="Agrandir Grand"/>
                <a:sym typeface="Agrandir Grand"/>
              </a:rPr>
              <a:t> </a:t>
            </a:r>
            <a:r>
              <a:rPr lang="en-US" sz="4399" b="1" spc="-87" dirty="0" err="1">
                <a:solidFill>
                  <a:srgbClr val="1A150F"/>
                </a:solidFill>
                <a:latin typeface="Agrandir Grand"/>
                <a:ea typeface="Agrandir Grand"/>
                <a:cs typeface="Agrandir Grand"/>
                <a:sym typeface="Agrandir Grand"/>
              </a:rPr>
              <a:t>Otii</a:t>
            </a:r>
            <a:r>
              <a:rPr lang="en-US" sz="4399" b="1" spc="-87" dirty="0">
                <a:solidFill>
                  <a:srgbClr val="1A150F"/>
                </a:solidFill>
                <a:latin typeface="Agrandir Grand"/>
                <a:ea typeface="Agrandir Grand"/>
                <a:cs typeface="Agrandir Grand"/>
                <a:sym typeface="Agrandir Grand"/>
              </a:rPr>
              <a:t> </a:t>
            </a:r>
          </a:p>
        </p:txBody>
      </p:sp>
      <p:pic>
        <p:nvPicPr>
          <p:cNvPr id="6" name="Image 5">
            <a:extLst>
              <a:ext uri="{FF2B5EF4-FFF2-40B4-BE49-F238E27FC236}">
                <a16:creationId xmlns:a16="http://schemas.microsoft.com/office/drawing/2014/main" id="{530D5170-055F-53AA-B3C0-D909F20E13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22883" y="1741881"/>
            <a:ext cx="13462432" cy="7591969"/>
          </a:xfrm>
          <a:prstGeom prst="rect">
            <a:avLst/>
          </a:prstGeom>
        </p:spPr>
      </p:pic>
      <p:pic>
        <p:nvPicPr>
          <p:cNvPr id="8" name="Image 7">
            <a:extLst>
              <a:ext uri="{FF2B5EF4-FFF2-40B4-BE49-F238E27FC236}">
                <a16:creationId xmlns:a16="http://schemas.microsoft.com/office/drawing/2014/main" id="{6D8253CC-73B1-2C56-E83D-7B54F1887FA0}"/>
              </a:ext>
            </a:extLst>
          </p:cNvPr>
          <p:cNvPicPr>
            <a:picLocks noChangeAspect="1"/>
          </p:cNvPicPr>
          <p:nvPr/>
        </p:nvPicPr>
        <p:blipFill>
          <a:blip r:embed="rId13"/>
          <a:srcRect b="30217"/>
          <a:stretch/>
        </p:blipFill>
        <p:spPr>
          <a:xfrm>
            <a:off x="7086600" y="8385599"/>
            <a:ext cx="7784277" cy="478131"/>
          </a:xfrm>
          <a:prstGeom prst="rect">
            <a:avLst/>
          </a:prstGeom>
        </p:spPr>
      </p:pic>
    </p:spTree>
    <p:extLst>
      <p:ext uri="{BB962C8B-B14F-4D97-AF65-F5344CB8AC3E}">
        <p14:creationId xmlns:p14="http://schemas.microsoft.com/office/powerpoint/2010/main" val="2065919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EA85-286E-C699-6884-7643FBA5C40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2A8A1E-AF8D-49D9-669E-04FF813964F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876" b="-2876"/>
            </a:stretch>
          </a:blipFill>
        </p:spPr>
      </p:sp>
      <p:sp>
        <p:nvSpPr>
          <p:cNvPr id="29" name="TextBox 29">
            <a:extLst>
              <a:ext uri="{FF2B5EF4-FFF2-40B4-BE49-F238E27FC236}">
                <a16:creationId xmlns:a16="http://schemas.microsoft.com/office/drawing/2014/main" id="{DE9C23E9-B340-0C07-E111-D58B77AE8D1F}"/>
              </a:ext>
            </a:extLst>
          </p:cNvPr>
          <p:cNvSpPr txBox="1"/>
          <p:nvPr/>
        </p:nvSpPr>
        <p:spPr>
          <a:xfrm>
            <a:off x="15836321" y="9708411"/>
            <a:ext cx="2130655" cy="271675"/>
          </a:xfrm>
          <a:prstGeom prst="rect">
            <a:avLst/>
          </a:prstGeom>
        </p:spPr>
        <p:txBody>
          <a:bodyPr lIns="0" tIns="0" rIns="0" bIns="0" rtlCol="0" anchor="t">
            <a:spAutoFit/>
          </a:bodyPr>
          <a:lstStyle/>
          <a:p>
            <a:pPr algn="r">
              <a:lnSpc>
                <a:spcPts val="2357"/>
              </a:lnSpc>
            </a:pPr>
            <a:r>
              <a:rPr lang="en-US" sz="1309" b="1" spc="12" dirty="0">
                <a:solidFill>
                  <a:srgbClr val="1A150F"/>
                </a:solidFill>
                <a:latin typeface="Gotham Bold"/>
                <a:ea typeface="Gotham Bold"/>
                <a:cs typeface="Gotham Bold"/>
                <a:sym typeface="Gotham Bold"/>
              </a:rPr>
              <a:t>8</a:t>
            </a:r>
          </a:p>
        </p:txBody>
      </p:sp>
      <p:sp>
        <p:nvSpPr>
          <p:cNvPr id="31" name="Freeform 7">
            <a:extLst>
              <a:ext uri="{FF2B5EF4-FFF2-40B4-BE49-F238E27FC236}">
                <a16:creationId xmlns:a16="http://schemas.microsoft.com/office/drawing/2014/main" id="{3D91F0FE-A040-92BC-55E0-9A40A976DCEA}"/>
              </a:ext>
            </a:extLst>
          </p:cNvPr>
          <p:cNvSpPr/>
          <p:nvPr/>
        </p:nvSpPr>
        <p:spPr>
          <a:xfrm flipH="1">
            <a:off x="1561072" y="279618"/>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2" name="Freeform 5">
            <a:extLst>
              <a:ext uri="{FF2B5EF4-FFF2-40B4-BE49-F238E27FC236}">
                <a16:creationId xmlns:a16="http://schemas.microsoft.com/office/drawing/2014/main" id="{6A3B2451-CFEF-29B7-5CE0-BBA86DD5DB85}"/>
              </a:ext>
            </a:extLst>
          </p:cNvPr>
          <p:cNvSpPr/>
          <p:nvPr/>
        </p:nvSpPr>
        <p:spPr>
          <a:xfrm>
            <a:off x="617822" y="594396"/>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5">
            <a:extLst>
              <a:ext uri="{FF2B5EF4-FFF2-40B4-BE49-F238E27FC236}">
                <a16:creationId xmlns:a16="http://schemas.microsoft.com/office/drawing/2014/main" id="{E4D1AB1F-3A02-A546-6340-B365ACDC1D5C}"/>
              </a:ext>
            </a:extLst>
          </p:cNvPr>
          <p:cNvSpPr/>
          <p:nvPr/>
        </p:nvSpPr>
        <p:spPr>
          <a:xfrm>
            <a:off x="16465800" y="8258788"/>
            <a:ext cx="1457881" cy="1442747"/>
          </a:xfrm>
          <a:custGeom>
            <a:avLst/>
            <a:gdLst/>
            <a:ahLst/>
            <a:cxnLst/>
            <a:rect l="l" t="t" r="r" b="b"/>
            <a:pathLst>
              <a:path w="1457881" h="1442747">
                <a:moveTo>
                  <a:pt x="0" y="0"/>
                </a:moveTo>
                <a:lnTo>
                  <a:pt x="1457881" y="0"/>
                </a:lnTo>
                <a:lnTo>
                  <a:pt x="1457881" y="1442747"/>
                </a:lnTo>
                <a:lnTo>
                  <a:pt x="0" y="14427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4" name="Freeform 7">
            <a:extLst>
              <a:ext uri="{FF2B5EF4-FFF2-40B4-BE49-F238E27FC236}">
                <a16:creationId xmlns:a16="http://schemas.microsoft.com/office/drawing/2014/main" id="{3C0430FF-7C0D-7B15-68FC-C40C4ABC71FC}"/>
              </a:ext>
            </a:extLst>
          </p:cNvPr>
          <p:cNvSpPr/>
          <p:nvPr/>
        </p:nvSpPr>
        <p:spPr>
          <a:xfrm flipH="1">
            <a:off x="17260528" y="7913774"/>
            <a:ext cx="563542" cy="710891"/>
          </a:xfrm>
          <a:custGeom>
            <a:avLst/>
            <a:gdLst/>
            <a:ahLst/>
            <a:cxnLst/>
            <a:rect l="l" t="t" r="r" b="b"/>
            <a:pathLst>
              <a:path w="563542" h="710891">
                <a:moveTo>
                  <a:pt x="563543" y="0"/>
                </a:moveTo>
                <a:lnTo>
                  <a:pt x="0" y="0"/>
                </a:lnTo>
                <a:lnTo>
                  <a:pt x="0" y="710890"/>
                </a:lnTo>
                <a:lnTo>
                  <a:pt x="563543" y="710890"/>
                </a:lnTo>
                <a:lnTo>
                  <a:pt x="56354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dirty="0"/>
          </a:p>
        </p:txBody>
      </p:sp>
      <p:sp>
        <p:nvSpPr>
          <p:cNvPr id="6" name="Freeform 3">
            <a:extLst>
              <a:ext uri="{FF2B5EF4-FFF2-40B4-BE49-F238E27FC236}">
                <a16:creationId xmlns:a16="http://schemas.microsoft.com/office/drawing/2014/main" id="{71738856-2FBB-7C73-EB02-D9DD114E5E51}"/>
              </a:ext>
            </a:extLst>
          </p:cNvPr>
          <p:cNvSpPr/>
          <p:nvPr/>
        </p:nvSpPr>
        <p:spPr>
          <a:xfrm>
            <a:off x="-499066" y="9179380"/>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AutoShape 46">
            <a:extLst>
              <a:ext uri="{FF2B5EF4-FFF2-40B4-BE49-F238E27FC236}">
                <a16:creationId xmlns:a16="http://schemas.microsoft.com/office/drawing/2014/main" id="{99C68470-D59D-27C2-2DE9-B11C8C5B9F65}"/>
              </a:ext>
            </a:extLst>
          </p:cNvPr>
          <p:cNvSpPr/>
          <p:nvPr/>
        </p:nvSpPr>
        <p:spPr>
          <a:xfrm>
            <a:off x="2971800" y="4995072"/>
            <a:ext cx="2143369" cy="9526"/>
          </a:xfrm>
          <a:prstGeom prst="line">
            <a:avLst/>
          </a:prstGeom>
          <a:ln w="9525" cap="rnd">
            <a:solidFill>
              <a:srgbClr val="000000"/>
            </a:solidFill>
            <a:prstDash val="solid"/>
            <a:headEnd type="none" w="sm" len="sm"/>
            <a:tailEnd type="none" w="sm" len="sm"/>
          </a:ln>
        </p:spPr>
      </p:sp>
      <p:sp>
        <p:nvSpPr>
          <p:cNvPr id="21" name="AutoShape 47">
            <a:extLst>
              <a:ext uri="{FF2B5EF4-FFF2-40B4-BE49-F238E27FC236}">
                <a16:creationId xmlns:a16="http://schemas.microsoft.com/office/drawing/2014/main" id="{B1F51C4A-F528-9273-4BB1-591E486AB270}"/>
              </a:ext>
            </a:extLst>
          </p:cNvPr>
          <p:cNvSpPr/>
          <p:nvPr/>
        </p:nvSpPr>
        <p:spPr>
          <a:xfrm>
            <a:off x="6787219" y="4995073"/>
            <a:ext cx="1632561" cy="9525"/>
          </a:xfrm>
          <a:prstGeom prst="line">
            <a:avLst/>
          </a:prstGeom>
          <a:ln w="9525" cap="rnd">
            <a:solidFill>
              <a:srgbClr val="000000"/>
            </a:solidFill>
            <a:prstDash val="solid"/>
            <a:headEnd type="none" w="sm" len="sm"/>
            <a:tailEnd type="none" w="sm" len="sm"/>
          </a:ln>
        </p:spPr>
      </p:sp>
      <p:sp>
        <p:nvSpPr>
          <p:cNvPr id="22" name="AutoShape 48">
            <a:extLst>
              <a:ext uri="{FF2B5EF4-FFF2-40B4-BE49-F238E27FC236}">
                <a16:creationId xmlns:a16="http://schemas.microsoft.com/office/drawing/2014/main" id="{67F81874-AE10-F2E0-0157-EC6A5C7DF8B7}"/>
              </a:ext>
            </a:extLst>
          </p:cNvPr>
          <p:cNvSpPr/>
          <p:nvPr/>
        </p:nvSpPr>
        <p:spPr>
          <a:xfrm>
            <a:off x="10091831" y="4995073"/>
            <a:ext cx="1632561" cy="9525"/>
          </a:xfrm>
          <a:prstGeom prst="line">
            <a:avLst/>
          </a:prstGeom>
          <a:ln w="9525" cap="rnd">
            <a:solidFill>
              <a:srgbClr val="000000"/>
            </a:solidFill>
            <a:prstDash val="solid"/>
            <a:headEnd type="none" w="sm" len="sm"/>
            <a:tailEnd type="none" w="sm" len="sm"/>
          </a:ln>
        </p:spPr>
      </p:sp>
      <p:sp>
        <p:nvSpPr>
          <p:cNvPr id="23" name="AutoShape 49">
            <a:extLst>
              <a:ext uri="{FF2B5EF4-FFF2-40B4-BE49-F238E27FC236}">
                <a16:creationId xmlns:a16="http://schemas.microsoft.com/office/drawing/2014/main" id="{BE5C1A96-5169-D601-A9B0-3596B908767F}"/>
              </a:ext>
            </a:extLst>
          </p:cNvPr>
          <p:cNvSpPr/>
          <p:nvPr/>
        </p:nvSpPr>
        <p:spPr>
          <a:xfrm>
            <a:off x="13396443" y="4995073"/>
            <a:ext cx="1632561" cy="9525"/>
          </a:xfrm>
          <a:prstGeom prst="line">
            <a:avLst/>
          </a:prstGeom>
          <a:ln w="9525" cap="rnd">
            <a:solidFill>
              <a:srgbClr val="000000"/>
            </a:solidFill>
            <a:prstDash val="solid"/>
            <a:headEnd type="none" w="sm" len="sm"/>
            <a:tailEnd type="none" w="sm" len="sm"/>
          </a:ln>
        </p:spPr>
      </p:sp>
      <p:sp>
        <p:nvSpPr>
          <p:cNvPr id="37" name="Freeform 52">
            <a:extLst>
              <a:ext uri="{FF2B5EF4-FFF2-40B4-BE49-F238E27FC236}">
                <a16:creationId xmlns:a16="http://schemas.microsoft.com/office/drawing/2014/main" id="{2A41F0D8-15CE-D45C-FFA1-E6D565C9EDB7}"/>
              </a:ext>
            </a:extLst>
          </p:cNvPr>
          <p:cNvSpPr/>
          <p:nvPr/>
        </p:nvSpPr>
        <p:spPr>
          <a:xfrm>
            <a:off x="3081753" y="9579505"/>
            <a:ext cx="572850" cy="695772"/>
          </a:xfrm>
          <a:custGeom>
            <a:avLst/>
            <a:gdLst/>
            <a:ahLst/>
            <a:cxnLst/>
            <a:rect l="l" t="t" r="r" b="b"/>
            <a:pathLst>
              <a:path w="572850" h="695772">
                <a:moveTo>
                  <a:pt x="0" y="0"/>
                </a:moveTo>
                <a:lnTo>
                  <a:pt x="572850" y="0"/>
                </a:lnTo>
                <a:lnTo>
                  <a:pt x="572850" y="695772"/>
                </a:lnTo>
                <a:lnTo>
                  <a:pt x="0" y="6957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8" name="Freeform 53">
            <a:extLst>
              <a:ext uri="{FF2B5EF4-FFF2-40B4-BE49-F238E27FC236}">
                <a16:creationId xmlns:a16="http://schemas.microsoft.com/office/drawing/2014/main" id="{8CD82D5B-2D3E-07DE-ACF4-964A6B9BD1FB}"/>
              </a:ext>
            </a:extLst>
          </p:cNvPr>
          <p:cNvSpPr/>
          <p:nvPr/>
        </p:nvSpPr>
        <p:spPr>
          <a:xfrm>
            <a:off x="4312167" y="9590058"/>
            <a:ext cx="580798" cy="695492"/>
          </a:xfrm>
          <a:custGeom>
            <a:avLst/>
            <a:gdLst/>
            <a:ahLst/>
            <a:cxnLst/>
            <a:rect l="l" t="t" r="r" b="b"/>
            <a:pathLst>
              <a:path w="580798" h="695492">
                <a:moveTo>
                  <a:pt x="0" y="0"/>
                </a:moveTo>
                <a:lnTo>
                  <a:pt x="580798" y="0"/>
                </a:lnTo>
                <a:lnTo>
                  <a:pt x="580798" y="695492"/>
                </a:lnTo>
                <a:lnTo>
                  <a:pt x="0" y="69549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9" name="Freeform 13">
            <a:extLst>
              <a:ext uri="{FF2B5EF4-FFF2-40B4-BE49-F238E27FC236}">
                <a16:creationId xmlns:a16="http://schemas.microsoft.com/office/drawing/2014/main" id="{8252C5F4-DA33-F00B-482B-CD5A499368C3}"/>
              </a:ext>
            </a:extLst>
          </p:cNvPr>
          <p:cNvSpPr/>
          <p:nvPr/>
        </p:nvSpPr>
        <p:spPr>
          <a:xfrm>
            <a:off x="7586168" y="3918727"/>
            <a:ext cx="3055079" cy="2146498"/>
          </a:xfrm>
          <a:custGeom>
            <a:avLst/>
            <a:gdLst/>
            <a:ahLst/>
            <a:cxnLst/>
            <a:rect l="l" t="t" r="r" b="b"/>
            <a:pathLst>
              <a:path w="5400083" h="3550200">
                <a:moveTo>
                  <a:pt x="0" y="0"/>
                </a:moveTo>
                <a:lnTo>
                  <a:pt x="5400082" y="0"/>
                </a:lnTo>
                <a:lnTo>
                  <a:pt x="5400082" y="3550200"/>
                </a:lnTo>
                <a:lnTo>
                  <a:pt x="0" y="3550200"/>
                </a:lnTo>
                <a:lnTo>
                  <a:pt x="0" y="0"/>
                </a:lnTo>
                <a:close/>
              </a:path>
            </a:pathLst>
          </a:custGeom>
          <a:blipFill>
            <a:blip r:embed="rId13"/>
            <a:stretch>
              <a:fillRect/>
            </a:stretch>
          </a:blipFill>
        </p:spPr>
      </p:sp>
      <p:pic>
        <p:nvPicPr>
          <p:cNvPr id="4" name="Picture 6">
            <a:extLst>
              <a:ext uri="{FF2B5EF4-FFF2-40B4-BE49-F238E27FC236}">
                <a16:creationId xmlns:a16="http://schemas.microsoft.com/office/drawing/2014/main" id="{09625A67-0AC8-61C9-6651-5254CA365177}"/>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0112" t="13192" r="9706" b="15021"/>
          <a:stretch/>
        </p:blipFill>
        <p:spPr bwMode="auto">
          <a:xfrm rot="16200000">
            <a:off x="11554352" y="3597817"/>
            <a:ext cx="2348945" cy="2804036"/>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
        <p:nvSpPr>
          <p:cNvPr id="5" name="Freeform 19">
            <a:extLst>
              <a:ext uri="{FF2B5EF4-FFF2-40B4-BE49-F238E27FC236}">
                <a16:creationId xmlns:a16="http://schemas.microsoft.com/office/drawing/2014/main" id="{39FF6A42-E104-9549-FCE1-32BE4F422A26}"/>
              </a:ext>
            </a:extLst>
          </p:cNvPr>
          <p:cNvSpPr/>
          <p:nvPr/>
        </p:nvSpPr>
        <p:spPr>
          <a:xfrm>
            <a:off x="14758031" y="3670325"/>
            <a:ext cx="3004499" cy="2659019"/>
          </a:xfrm>
          <a:custGeom>
            <a:avLst/>
            <a:gdLst/>
            <a:ahLst/>
            <a:cxnLst/>
            <a:rect l="l" t="t" r="r" b="b"/>
            <a:pathLst>
              <a:path w="812800" h="698500">
                <a:moveTo>
                  <a:pt x="0" y="349250"/>
                </a:moveTo>
                <a:lnTo>
                  <a:pt x="203200" y="0"/>
                </a:lnTo>
                <a:lnTo>
                  <a:pt x="609600" y="0"/>
                </a:lnTo>
                <a:lnTo>
                  <a:pt x="812800" y="349250"/>
                </a:lnTo>
                <a:lnTo>
                  <a:pt x="609600" y="698500"/>
                </a:lnTo>
                <a:lnTo>
                  <a:pt x="203200" y="698500"/>
                </a:lnTo>
                <a:lnTo>
                  <a:pt x="0" y="349250"/>
                </a:lnTo>
                <a:close/>
              </a:path>
            </a:pathLst>
          </a:custGeom>
          <a:blipFill>
            <a:blip r:embed="rId15"/>
            <a:stretch>
              <a:fillRect t="-18669" b="-36482"/>
            </a:stretch>
          </a:blipFill>
          <a:ln w="76200" cap="sq">
            <a:solidFill>
              <a:srgbClr val="FFA726"/>
            </a:solidFill>
            <a:prstDash val="solid"/>
            <a:miter/>
          </a:ln>
        </p:spPr>
      </p:sp>
      <p:pic>
        <p:nvPicPr>
          <p:cNvPr id="1028" name="Picture 4">
            <a:extLst>
              <a:ext uri="{FF2B5EF4-FFF2-40B4-BE49-F238E27FC236}">
                <a16:creationId xmlns:a16="http://schemas.microsoft.com/office/drawing/2014/main" id="{628F175D-0414-9C4D-AC3E-E13DA9C5385B}"/>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3701" t="2548" r="12846" b="-35"/>
          <a:stretch/>
        </p:blipFill>
        <p:spPr bwMode="auto">
          <a:xfrm>
            <a:off x="4277194" y="3765682"/>
            <a:ext cx="2523921" cy="2512334"/>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1A567A64-4426-3269-4925-E47F5320EB91}"/>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0362" t="7478" r="4746" b="6922"/>
          <a:stretch/>
        </p:blipFill>
        <p:spPr bwMode="auto">
          <a:xfrm>
            <a:off x="614451" y="3730146"/>
            <a:ext cx="2829240" cy="2777788"/>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
        <p:nvSpPr>
          <p:cNvPr id="45" name="Freeform 3">
            <a:extLst>
              <a:ext uri="{FF2B5EF4-FFF2-40B4-BE49-F238E27FC236}">
                <a16:creationId xmlns:a16="http://schemas.microsoft.com/office/drawing/2014/main" id="{7973A185-2AD8-B1C2-642D-E413A9E5E9EA}"/>
              </a:ext>
            </a:extLst>
          </p:cNvPr>
          <p:cNvSpPr/>
          <p:nvPr/>
        </p:nvSpPr>
        <p:spPr>
          <a:xfrm>
            <a:off x="17351612" y="212515"/>
            <a:ext cx="1640179" cy="1601411"/>
          </a:xfrm>
          <a:custGeom>
            <a:avLst/>
            <a:gdLst/>
            <a:ahLst/>
            <a:cxnLst/>
            <a:rect l="l" t="t" r="r" b="b"/>
            <a:pathLst>
              <a:path w="1640179" h="1601411">
                <a:moveTo>
                  <a:pt x="0" y="0"/>
                </a:moveTo>
                <a:lnTo>
                  <a:pt x="1640179" y="0"/>
                </a:lnTo>
                <a:lnTo>
                  <a:pt x="1640179" y="1601411"/>
                </a:lnTo>
                <a:lnTo>
                  <a:pt x="0" y="16014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6" name="Freeform 9">
            <a:extLst>
              <a:ext uri="{FF2B5EF4-FFF2-40B4-BE49-F238E27FC236}">
                <a16:creationId xmlns:a16="http://schemas.microsoft.com/office/drawing/2014/main" id="{5A38C5EA-FA8E-B9DE-9811-2DE24B80FE32}"/>
              </a:ext>
            </a:extLst>
          </p:cNvPr>
          <p:cNvSpPr/>
          <p:nvPr/>
        </p:nvSpPr>
        <p:spPr>
          <a:xfrm rot="227420">
            <a:off x="4079445" y="428623"/>
            <a:ext cx="10791065" cy="1439392"/>
          </a:xfrm>
          <a:custGeom>
            <a:avLst/>
            <a:gdLst/>
            <a:ahLst/>
            <a:cxnLst/>
            <a:rect l="l" t="t" r="r" b="b"/>
            <a:pathLst>
              <a:path w="3471026" h="1168429">
                <a:moveTo>
                  <a:pt x="0" y="0"/>
                </a:moveTo>
                <a:lnTo>
                  <a:pt x="3471026" y="0"/>
                </a:lnTo>
                <a:lnTo>
                  <a:pt x="3471026" y="1168428"/>
                </a:lnTo>
                <a:lnTo>
                  <a:pt x="0" y="11684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8" name="TextBox 28">
            <a:extLst>
              <a:ext uri="{FF2B5EF4-FFF2-40B4-BE49-F238E27FC236}">
                <a16:creationId xmlns:a16="http://schemas.microsoft.com/office/drawing/2014/main" id="{EC3085A6-3FC6-273B-652F-7299F46DF326}"/>
              </a:ext>
            </a:extLst>
          </p:cNvPr>
          <p:cNvSpPr txBox="1"/>
          <p:nvPr/>
        </p:nvSpPr>
        <p:spPr>
          <a:xfrm>
            <a:off x="4981286" y="827990"/>
            <a:ext cx="9520926" cy="666849"/>
          </a:xfrm>
          <a:prstGeom prst="rect">
            <a:avLst/>
          </a:prstGeom>
        </p:spPr>
        <p:txBody>
          <a:bodyPr wrap="square" lIns="0" tIns="0" rIns="0" bIns="0" rtlCol="0" anchor="t">
            <a:spAutoFit/>
          </a:bodyPr>
          <a:lstStyle/>
          <a:p>
            <a:pPr marL="0" lvl="0" indent="0" algn="just">
              <a:lnSpc>
                <a:spcPts val="5191"/>
              </a:lnSpc>
            </a:pPr>
            <a:r>
              <a:rPr lang="en-US" sz="4399" b="1" spc="-87" dirty="0">
                <a:solidFill>
                  <a:srgbClr val="1A150F"/>
                </a:solidFill>
                <a:latin typeface="Agrandir Grand"/>
                <a:ea typeface="Agrandir Grand"/>
                <a:cs typeface="Agrandir Grand"/>
                <a:sym typeface="Agrandir Grand"/>
              </a:rPr>
              <a:t>Étapes du </a:t>
            </a:r>
            <a:r>
              <a:rPr lang="en-US" sz="4399" b="1" spc="-87" dirty="0" err="1">
                <a:solidFill>
                  <a:srgbClr val="1A150F"/>
                </a:solidFill>
                <a:latin typeface="Agrandir Grand"/>
                <a:ea typeface="Agrandir Grand"/>
                <a:cs typeface="Agrandir Grand"/>
                <a:sym typeface="Agrandir Grand"/>
              </a:rPr>
              <a:t>développement</a:t>
            </a:r>
            <a:r>
              <a:rPr lang="en-US" sz="4399" b="1" spc="-87" dirty="0">
                <a:solidFill>
                  <a:srgbClr val="1A150F"/>
                </a:solidFill>
                <a:latin typeface="Agrandir Grand"/>
                <a:ea typeface="Agrandir Grand"/>
                <a:cs typeface="Agrandir Grand"/>
                <a:sym typeface="Agrandir Grand"/>
              </a:rPr>
              <a:t> </a:t>
            </a:r>
          </a:p>
        </p:txBody>
      </p:sp>
      <p:sp>
        <p:nvSpPr>
          <p:cNvPr id="47" name="Freeform 9">
            <a:extLst>
              <a:ext uri="{FF2B5EF4-FFF2-40B4-BE49-F238E27FC236}">
                <a16:creationId xmlns:a16="http://schemas.microsoft.com/office/drawing/2014/main" id="{A230ECC1-0635-84B9-B060-6389406879B7}"/>
              </a:ext>
            </a:extLst>
          </p:cNvPr>
          <p:cNvSpPr/>
          <p:nvPr/>
        </p:nvSpPr>
        <p:spPr>
          <a:xfrm rot="227420">
            <a:off x="8089221" y="2804807"/>
            <a:ext cx="1873970" cy="976762"/>
          </a:xfrm>
          <a:custGeom>
            <a:avLst/>
            <a:gdLst/>
            <a:ahLst/>
            <a:cxnLst/>
            <a:rect l="l" t="t" r="r" b="b"/>
            <a:pathLst>
              <a:path w="3471026" h="1168429">
                <a:moveTo>
                  <a:pt x="0" y="0"/>
                </a:moveTo>
                <a:lnTo>
                  <a:pt x="3471026" y="0"/>
                </a:lnTo>
                <a:lnTo>
                  <a:pt x="3471026" y="1168428"/>
                </a:lnTo>
                <a:lnTo>
                  <a:pt x="0" y="11684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6" name="TextBox 39">
            <a:extLst>
              <a:ext uri="{FF2B5EF4-FFF2-40B4-BE49-F238E27FC236}">
                <a16:creationId xmlns:a16="http://schemas.microsoft.com/office/drawing/2014/main" id="{7CEC9085-1556-1471-D063-53382188BF3C}"/>
              </a:ext>
            </a:extLst>
          </p:cNvPr>
          <p:cNvSpPr txBox="1"/>
          <p:nvPr/>
        </p:nvSpPr>
        <p:spPr>
          <a:xfrm>
            <a:off x="7800546" y="3010505"/>
            <a:ext cx="2584950" cy="487313"/>
          </a:xfrm>
          <a:prstGeom prst="rect">
            <a:avLst/>
          </a:prstGeom>
        </p:spPr>
        <p:txBody>
          <a:bodyPr lIns="0" tIns="0" rIns="0" bIns="0" rtlCol="0" anchor="t">
            <a:spAutoFit/>
          </a:bodyPr>
          <a:lstStyle/>
          <a:p>
            <a:pPr algn="ctr">
              <a:lnSpc>
                <a:spcPts val="3840"/>
              </a:lnSpc>
            </a:pPr>
            <a:r>
              <a:rPr lang="en-US" sz="3200" b="1" dirty="0">
                <a:solidFill>
                  <a:srgbClr val="000000"/>
                </a:solidFill>
                <a:latin typeface="Arimo"/>
                <a:ea typeface="Arimo"/>
                <a:cs typeface="Arimo"/>
                <a:sym typeface="Arimo"/>
              </a:rPr>
              <a:t>PCB</a:t>
            </a:r>
          </a:p>
        </p:txBody>
      </p:sp>
      <p:sp>
        <p:nvSpPr>
          <p:cNvPr id="48" name="Freeform 9">
            <a:extLst>
              <a:ext uri="{FF2B5EF4-FFF2-40B4-BE49-F238E27FC236}">
                <a16:creationId xmlns:a16="http://schemas.microsoft.com/office/drawing/2014/main" id="{28B4886B-83E5-E2FD-31C0-A62D0751220F}"/>
              </a:ext>
            </a:extLst>
          </p:cNvPr>
          <p:cNvSpPr/>
          <p:nvPr/>
        </p:nvSpPr>
        <p:spPr>
          <a:xfrm rot="227420">
            <a:off x="4189730" y="6322524"/>
            <a:ext cx="2728564" cy="1509688"/>
          </a:xfrm>
          <a:custGeom>
            <a:avLst/>
            <a:gdLst/>
            <a:ahLst/>
            <a:cxnLst/>
            <a:rect l="l" t="t" r="r" b="b"/>
            <a:pathLst>
              <a:path w="3471026" h="1168429">
                <a:moveTo>
                  <a:pt x="0" y="0"/>
                </a:moveTo>
                <a:lnTo>
                  <a:pt x="3471026" y="0"/>
                </a:lnTo>
                <a:lnTo>
                  <a:pt x="3471026" y="1168428"/>
                </a:lnTo>
                <a:lnTo>
                  <a:pt x="0" y="11684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3" name="TextBox 35">
            <a:extLst>
              <a:ext uri="{FF2B5EF4-FFF2-40B4-BE49-F238E27FC236}">
                <a16:creationId xmlns:a16="http://schemas.microsoft.com/office/drawing/2014/main" id="{0C7DD486-2B82-7D36-93DC-353299CF7B83}"/>
              </a:ext>
            </a:extLst>
          </p:cNvPr>
          <p:cNvSpPr txBox="1"/>
          <p:nvPr/>
        </p:nvSpPr>
        <p:spPr>
          <a:xfrm>
            <a:off x="4173295" y="6555062"/>
            <a:ext cx="2584950" cy="974626"/>
          </a:xfrm>
          <a:prstGeom prst="rect">
            <a:avLst/>
          </a:prstGeom>
        </p:spPr>
        <p:txBody>
          <a:bodyPr lIns="0" tIns="0" rIns="0" bIns="0" rtlCol="0" anchor="t">
            <a:spAutoFit/>
          </a:bodyPr>
          <a:lstStyle/>
          <a:p>
            <a:pPr algn="ctr">
              <a:lnSpc>
                <a:spcPts val="3840"/>
              </a:lnSpc>
            </a:pPr>
            <a:r>
              <a:rPr lang="en-US" sz="3200" b="1" dirty="0">
                <a:solidFill>
                  <a:srgbClr val="000000"/>
                </a:solidFill>
                <a:latin typeface="Arimo"/>
                <a:ea typeface="Arimo"/>
                <a:cs typeface="Arimo"/>
                <a:sym typeface="Arimo"/>
              </a:rPr>
              <a:t>Prototype </a:t>
            </a:r>
            <a:br>
              <a:rPr lang="en-US" sz="3200" b="1" dirty="0">
                <a:solidFill>
                  <a:srgbClr val="000000"/>
                </a:solidFill>
                <a:latin typeface="Arimo"/>
                <a:ea typeface="Arimo"/>
                <a:cs typeface="Arimo"/>
                <a:sym typeface="Arimo"/>
              </a:rPr>
            </a:br>
            <a:r>
              <a:rPr lang="en-US" sz="3200" b="1" dirty="0">
                <a:solidFill>
                  <a:srgbClr val="000000"/>
                </a:solidFill>
                <a:latin typeface="Arimo"/>
                <a:ea typeface="Arimo"/>
                <a:cs typeface="Arimo"/>
                <a:sym typeface="Arimo"/>
              </a:rPr>
              <a:t>sur </a:t>
            </a:r>
            <a:r>
              <a:rPr lang="en-US" sz="3200" b="1" dirty="0" err="1">
                <a:solidFill>
                  <a:srgbClr val="000000"/>
                </a:solidFill>
                <a:latin typeface="Arimo"/>
                <a:ea typeface="Arimo"/>
                <a:cs typeface="Arimo"/>
                <a:sym typeface="Arimo"/>
              </a:rPr>
              <a:t>Labdec</a:t>
            </a:r>
            <a:endParaRPr lang="en-US" sz="3200" b="1" dirty="0">
              <a:solidFill>
                <a:srgbClr val="000000"/>
              </a:solidFill>
              <a:latin typeface="Arimo"/>
              <a:ea typeface="Arimo"/>
              <a:cs typeface="Arimo"/>
              <a:sym typeface="Arimo"/>
            </a:endParaRPr>
          </a:p>
        </p:txBody>
      </p:sp>
      <p:sp>
        <p:nvSpPr>
          <p:cNvPr id="49" name="Freeform 9">
            <a:extLst>
              <a:ext uri="{FF2B5EF4-FFF2-40B4-BE49-F238E27FC236}">
                <a16:creationId xmlns:a16="http://schemas.microsoft.com/office/drawing/2014/main" id="{42361A59-388F-4546-2DB4-3098142BA689}"/>
              </a:ext>
            </a:extLst>
          </p:cNvPr>
          <p:cNvSpPr/>
          <p:nvPr/>
        </p:nvSpPr>
        <p:spPr>
          <a:xfrm rot="227420">
            <a:off x="742722" y="2255660"/>
            <a:ext cx="2728564" cy="1509688"/>
          </a:xfrm>
          <a:custGeom>
            <a:avLst/>
            <a:gdLst/>
            <a:ahLst/>
            <a:cxnLst/>
            <a:rect l="l" t="t" r="r" b="b"/>
            <a:pathLst>
              <a:path w="3471026" h="1168429">
                <a:moveTo>
                  <a:pt x="0" y="0"/>
                </a:moveTo>
                <a:lnTo>
                  <a:pt x="3471026" y="0"/>
                </a:lnTo>
                <a:lnTo>
                  <a:pt x="3471026" y="1168428"/>
                </a:lnTo>
                <a:lnTo>
                  <a:pt x="0" y="11684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5" name="TextBox 39">
            <a:extLst>
              <a:ext uri="{FF2B5EF4-FFF2-40B4-BE49-F238E27FC236}">
                <a16:creationId xmlns:a16="http://schemas.microsoft.com/office/drawing/2014/main" id="{B018D763-91F3-04CD-BFA3-A95833BC487A}"/>
              </a:ext>
            </a:extLst>
          </p:cNvPr>
          <p:cNvSpPr txBox="1"/>
          <p:nvPr/>
        </p:nvSpPr>
        <p:spPr>
          <a:xfrm>
            <a:off x="783228" y="2523192"/>
            <a:ext cx="2584950" cy="974626"/>
          </a:xfrm>
          <a:prstGeom prst="rect">
            <a:avLst/>
          </a:prstGeom>
        </p:spPr>
        <p:txBody>
          <a:bodyPr lIns="0" tIns="0" rIns="0" bIns="0" rtlCol="0" anchor="t">
            <a:spAutoFit/>
          </a:bodyPr>
          <a:lstStyle/>
          <a:p>
            <a:pPr algn="ctr">
              <a:lnSpc>
                <a:spcPts val="3840"/>
              </a:lnSpc>
            </a:pPr>
            <a:r>
              <a:rPr lang="en-US" sz="3200" b="1" dirty="0" err="1">
                <a:solidFill>
                  <a:srgbClr val="000000"/>
                </a:solidFill>
                <a:latin typeface="Arimo"/>
                <a:ea typeface="Arimo"/>
                <a:cs typeface="Arimo"/>
                <a:sym typeface="Arimo"/>
              </a:rPr>
              <a:t>Schéma</a:t>
            </a:r>
            <a:r>
              <a:rPr lang="en-US" sz="3200" b="1" dirty="0">
                <a:solidFill>
                  <a:srgbClr val="000000"/>
                </a:solidFill>
                <a:latin typeface="Arimo"/>
                <a:ea typeface="Arimo"/>
                <a:cs typeface="Arimo"/>
                <a:sym typeface="Arimo"/>
              </a:rPr>
              <a:t> </a:t>
            </a:r>
            <a:br>
              <a:rPr lang="en-US" sz="3200" b="1" dirty="0">
                <a:solidFill>
                  <a:srgbClr val="000000"/>
                </a:solidFill>
                <a:latin typeface="Arimo"/>
                <a:ea typeface="Arimo"/>
                <a:cs typeface="Arimo"/>
                <a:sym typeface="Arimo"/>
              </a:rPr>
            </a:br>
            <a:r>
              <a:rPr lang="en-US" sz="3200" b="1" dirty="0" err="1">
                <a:solidFill>
                  <a:srgbClr val="000000"/>
                </a:solidFill>
                <a:latin typeface="Arimo"/>
                <a:ea typeface="Arimo"/>
                <a:cs typeface="Arimo"/>
                <a:sym typeface="Arimo"/>
              </a:rPr>
              <a:t>électronique</a:t>
            </a:r>
            <a:endParaRPr lang="en-US" sz="3200" b="1" dirty="0">
              <a:solidFill>
                <a:srgbClr val="000000"/>
              </a:solidFill>
              <a:latin typeface="Arimo"/>
              <a:ea typeface="Arimo"/>
              <a:cs typeface="Arimo"/>
              <a:sym typeface="Arimo"/>
            </a:endParaRPr>
          </a:p>
        </p:txBody>
      </p:sp>
      <p:sp>
        <p:nvSpPr>
          <p:cNvPr id="50" name="Freeform 9">
            <a:extLst>
              <a:ext uri="{FF2B5EF4-FFF2-40B4-BE49-F238E27FC236}">
                <a16:creationId xmlns:a16="http://schemas.microsoft.com/office/drawing/2014/main" id="{61716758-3A29-EF6D-36AB-674CC1B9BECA}"/>
              </a:ext>
            </a:extLst>
          </p:cNvPr>
          <p:cNvSpPr/>
          <p:nvPr/>
        </p:nvSpPr>
        <p:spPr>
          <a:xfrm rot="227420">
            <a:off x="11140639" y="6346668"/>
            <a:ext cx="2985172" cy="1085539"/>
          </a:xfrm>
          <a:custGeom>
            <a:avLst/>
            <a:gdLst/>
            <a:ahLst/>
            <a:cxnLst/>
            <a:rect l="l" t="t" r="r" b="b"/>
            <a:pathLst>
              <a:path w="3471026" h="1168429">
                <a:moveTo>
                  <a:pt x="0" y="0"/>
                </a:moveTo>
                <a:lnTo>
                  <a:pt x="3471026" y="0"/>
                </a:lnTo>
                <a:lnTo>
                  <a:pt x="3471026" y="1168428"/>
                </a:lnTo>
                <a:lnTo>
                  <a:pt x="0" y="11684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8" name="TextBox 26">
            <a:extLst>
              <a:ext uri="{FF2B5EF4-FFF2-40B4-BE49-F238E27FC236}">
                <a16:creationId xmlns:a16="http://schemas.microsoft.com/office/drawing/2014/main" id="{37A28FE9-8247-9B33-D255-2B82149450FA}"/>
              </a:ext>
            </a:extLst>
          </p:cNvPr>
          <p:cNvSpPr txBox="1"/>
          <p:nvPr/>
        </p:nvSpPr>
        <p:spPr>
          <a:xfrm>
            <a:off x="11464855" y="6555062"/>
            <a:ext cx="2584950" cy="487313"/>
          </a:xfrm>
          <a:prstGeom prst="rect">
            <a:avLst/>
          </a:prstGeom>
        </p:spPr>
        <p:txBody>
          <a:bodyPr lIns="0" tIns="0" rIns="0" bIns="0" rtlCol="0" anchor="t">
            <a:spAutoFit/>
          </a:bodyPr>
          <a:lstStyle/>
          <a:p>
            <a:pPr algn="ctr">
              <a:lnSpc>
                <a:spcPts val="3840"/>
              </a:lnSpc>
            </a:pPr>
            <a:r>
              <a:rPr lang="en-US" sz="3200" b="1" dirty="0" err="1">
                <a:solidFill>
                  <a:srgbClr val="000000"/>
                </a:solidFill>
                <a:latin typeface="Arimo"/>
                <a:ea typeface="Arimo"/>
                <a:cs typeface="Arimo"/>
                <a:sym typeface="Arimo"/>
              </a:rPr>
              <a:t>Produit</a:t>
            </a:r>
            <a:r>
              <a:rPr lang="en-US" sz="3200" b="1" dirty="0">
                <a:solidFill>
                  <a:srgbClr val="000000"/>
                </a:solidFill>
                <a:latin typeface="Arimo"/>
                <a:ea typeface="Arimo"/>
                <a:cs typeface="Arimo"/>
                <a:sym typeface="Arimo"/>
              </a:rPr>
              <a:t> Final</a:t>
            </a:r>
          </a:p>
        </p:txBody>
      </p:sp>
      <p:sp>
        <p:nvSpPr>
          <p:cNvPr id="51" name="Freeform 9">
            <a:extLst>
              <a:ext uri="{FF2B5EF4-FFF2-40B4-BE49-F238E27FC236}">
                <a16:creationId xmlns:a16="http://schemas.microsoft.com/office/drawing/2014/main" id="{BA1CB244-6B6E-FC32-2425-652EDF98FD97}"/>
              </a:ext>
            </a:extLst>
          </p:cNvPr>
          <p:cNvSpPr/>
          <p:nvPr/>
        </p:nvSpPr>
        <p:spPr>
          <a:xfrm rot="227420">
            <a:off x="14700455" y="2440867"/>
            <a:ext cx="2985172" cy="1085539"/>
          </a:xfrm>
          <a:custGeom>
            <a:avLst/>
            <a:gdLst/>
            <a:ahLst/>
            <a:cxnLst/>
            <a:rect l="l" t="t" r="r" b="b"/>
            <a:pathLst>
              <a:path w="3471026" h="1168429">
                <a:moveTo>
                  <a:pt x="0" y="0"/>
                </a:moveTo>
                <a:lnTo>
                  <a:pt x="3471026" y="0"/>
                </a:lnTo>
                <a:lnTo>
                  <a:pt x="3471026" y="1168428"/>
                </a:lnTo>
                <a:lnTo>
                  <a:pt x="0" y="11684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9" name="TextBox 44">
            <a:extLst>
              <a:ext uri="{FF2B5EF4-FFF2-40B4-BE49-F238E27FC236}">
                <a16:creationId xmlns:a16="http://schemas.microsoft.com/office/drawing/2014/main" id="{423C0173-0E2B-E1A8-1ECC-7F0975BA69AA}"/>
              </a:ext>
            </a:extLst>
          </p:cNvPr>
          <p:cNvSpPr txBox="1"/>
          <p:nvPr/>
        </p:nvSpPr>
        <p:spPr>
          <a:xfrm>
            <a:off x="14986696" y="2523192"/>
            <a:ext cx="2584950" cy="974626"/>
          </a:xfrm>
          <a:prstGeom prst="rect">
            <a:avLst/>
          </a:prstGeom>
        </p:spPr>
        <p:txBody>
          <a:bodyPr lIns="0" tIns="0" rIns="0" bIns="0" rtlCol="0" anchor="t">
            <a:spAutoFit/>
          </a:bodyPr>
          <a:lstStyle/>
          <a:p>
            <a:pPr algn="ctr">
              <a:lnSpc>
                <a:spcPts val="3840"/>
              </a:lnSpc>
            </a:pPr>
            <a:r>
              <a:rPr lang="en-US" sz="3200" b="1" dirty="0">
                <a:solidFill>
                  <a:srgbClr val="000000"/>
                </a:solidFill>
                <a:latin typeface="Arimo"/>
                <a:ea typeface="Arimo"/>
                <a:cs typeface="Arimo"/>
                <a:sym typeface="Arimo"/>
              </a:rPr>
              <a:t>Installation</a:t>
            </a:r>
          </a:p>
          <a:p>
            <a:pPr algn="ctr">
              <a:lnSpc>
                <a:spcPts val="3840"/>
              </a:lnSpc>
            </a:pPr>
            <a:r>
              <a:rPr lang="en-US" sz="3200" b="1" dirty="0">
                <a:solidFill>
                  <a:srgbClr val="000000"/>
                </a:solidFill>
                <a:latin typeface="Arimo"/>
                <a:ea typeface="Arimo"/>
                <a:cs typeface="Arimo"/>
                <a:sym typeface="Arimo"/>
              </a:rPr>
              <a:t>À St-Cyr</a:t>
            </a:r>
          </a:p>
        </p:txBody>
      </p:sp>
      <p:pic>
        <p:nvPicPr>
          <p:cNvPr id="55" name="Image 54">
            <a:extLst>
              <a:ext uri="{FF2B5EF4-FFF2-40B4-BE49-F238E27FC236}">
                <a16:creationId xmlns:a16="http://schemas.microsoft.com/office/drawing/2014/main" id="{61D59233-03E8-E181-F8F3-E2368D983F93}"/>
              </a:ext>
            </a:extLst>
          </p:cNvPr>
          <p:cNvPicPr>
            <a:picLocks noChangeAspect="1"/>
          </p:cNvPicPr>
          <p:nvPr/>
        </p:nvPicPr>
        <p:blipFill>
          <a:blip r:embed="rId20">
            <a:extLst>
              <a:ext uri="{28A0092B-C50C-407E-A947-70E740481C1C}">
                <a14:useLocalDpi xmlns:a14="http://schemas.microsoft.com/office/drawing/2010/main" val="0"/>
              </a:ext>
            </a:extLst>
          </a:blip>
          <a:srcRect t="20906" r="7447" b="13387"/>
          <a:stretch/>
        </p:blipFill>
        <p:spPr>
          <a:xfrm>
            <a:off x="6188328" y="7591275"/>
            <a:ext cx="5911343" cy="2797779"/>
          </a:xfrm>
          <a:prstGeom prst="rect">
            <a:avLst/>
          </a:prstGeom>
        </p:spPr>
      </p:pic>
    </p:spTree>
    <p:extLst>
      <p:ext uri="{BB962C8B-B14F-4D97-AF65-F5344CB8AC3E}">
        <p14:creationId xmlns:p14="http://schemas.microsoft.com/office/powerpoint/2010/main" val="34573212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t="-2876" b="-2876"/>
          </a:stretch>
        </a:blipFill>
      </a:spPr>
      <a:bodyPr/>
      <a:lstStyle/>
    </a:sp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1948</TotalTime>
  <Words>1640</Words>
  <Application>Microsoft Office PowerPoint</Application>
  <PresentationFormat>Personnalisé</PresentationFormat>
  <Paragraphs>249</Paragraphs>
  <Slides>18</Slides>
  <Notes>12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18</vt:i4>
      </vt:variant>
    </vt:vector>
  </HeadingPairs>
  <TitlesOfParts>
    <vt:vector size="28" baseType="lpstr">
      <vt:lpstr>Gotham</vt:lpstr>
      <vt:lpstr>League Spartan</vt:lpstr>
      <vt:lpstr>Times New Roman</vt:lpstr>
      <vt:lpstr>Arial</vt:lpstr>
      <vt:lpstr>Agrandir Grand</vt:lpstr>
      <vt:lpstr>Arimo</vt:lpstr>
      <vt:lpstr>Gotham Bold</vt:lpstr>
      <vt:lpstr>Nunito</vt:lpstr>
      <vt:lpstr>Calibri</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Entreprise Miel Agriculture Apiculteur Marque Photos Formes Professionnel Moderne Orange Beige</dc:title>
  <dc:creator>hakito</dc:creator>
  <cp:lastModifiedBy>vedat sumbul</cp:lastModifiedBy>
  <cp:revision>11</cp:revision>
  <dcterms:created xsi:type="dcterms:W3CDTF">2006-08-16T00:00:00Z</dcterms:created>
  <dcterms:modified xsi:type="dcterms:W3CDTF">2025-04-09T10:57:09Z</dcterms:modified>
  <dc:identifier>DAGj8UMfO1Q</dc:identifier>
</cp:coreProperties>
</file>